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6" r:id="rId2"/>
    <p:sldId id="257" r:id="rId3"/>
    <p:sldId id="258" r:id="rId4"/>
    <p:sldId id="267" r:id="rId5"/>
    <p:sldId id="259" r:id="rId6"/>
    <p:sldId id="260" r:id="rId7"/>
    <p:sldId id="287" r:id="rId8"/>
    <p:sldId id="265" r:id="rId9"/>
    <p:sldId id="290" r:id="rId10"/>
    <p:sldId id="261" r:id="rId11"/>
    <p:sldId id="262" r:id="rId12"/>
    <p:sldId id="263" r:id="rId13"/>
    <p:sldId id="264" r:id="rId14"/>
    <p:sldId id="268" r:id="rId15"/>
    <p:sldId id="269" r:id="rId16"/>
    <p:sldId id="270" r:id="rId17"/>
    <p:sldId id="272" r:id="rId18"/>
    <p:sldId id="273" r:id="rId19"/>
    <p:sldId id="291" r:id="rId20"/>
    <p:sldId id="292" r:id="rId21"/>
    <p:sldId id="293" r:id="rId22"/>
    <p:sldId id="294" r:id="rId23"/>
    <p:sldId id="295" r:id="rId24"/>
    <p:sldId id="274" r:id="rId25"/>
    <p:sldId id="275" r:id="rId26"/>
    <p:sldId id="288" r:id="rId27"/>
    <p:sldId id="289" r:id="rId28"/>
    <p:sldId id="276" r:id="rId29"/>
    <p:sldId id="277" r:id="rId30"/>
    <p:sldId id="278" r:id="rId31"/>
    <p:sldId id="280" r:id="rId32"/>
    <p:sldId id="279" r:id="rId33"/>
    <p:sldId id="281" r:id="rId34"/>
    <p:sldId id="282" r:id="rId35"/>
    <p:sldId id="283" r:id="rId36"/>
    <p:sldId id="284" r:id="rId37"/>
    <p:sldId id="285" r:id="rId38"/>
    <p:sldId id="286" r:id="rId39"/>
    <p:sldId id="296" r:id="rId4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DF89"/>
    <a:srgbClr val="00FF00"/>
    <a:srgbClr val="F8A668"/>
    <a:srgbClr val="C8D35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9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DE967F4-D9CC-4FBA-91C5-629FDE425801}" type="datetimeFigureOut">
              <a:rPr lang="pl-PL" smtClean="0"/>
              <a:pPr/>
              <a:t>2013-02-02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879540F-865F-4EC7-8EA8-3A010EEC1BE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67F4-D9CC-4FBA-91C5-629FDE425801}" type="datetimeFigureOut">
              <a:rPr lang="pl-PL" smtClean="0"/>
              <a:pPr/>
              <a:t>2013-02-02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540F-865F-4EC7-8EA8-3A010EEC1BE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67F4-D9CC-4FBA-91C5-629FDE425801}" type="datetimeFigureOut">
              <a:rPr lang="pl-PL" smtClean="0"/>
              <a:pPr/>
              <a:t>2013-02-02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540F-865F-4EC7-8EA8-3A010EEC1BE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DE967F4-D9CC-4FBA-91C5-629FDE425801}" type="datetimeFigureOut">
              <a:rPr lang="pl-PL" smtClean="0"/>
              <a:pPr/>
              <a:t>2013-02-02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540F-865F-4EC7-8EA8-3A010EEC1BE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DE967F4-D9CC-4FBA-91C5-629FDE425801}" type="datetimeFigureOut">
              <a:rPr lang="pl-PL" smtClean="0"/>
              <a:pPr/>
              <a:t>2013-02-02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879540F-865F-4EC7-8EA8-3A010EEC1BE6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DE967F4-D9CC-4FBA-91C5-629FDE425801}" type="datetimeFigureOut">
              <a:rPr lang="pl-PL" smtClean="0"/>
              <a:pPr/>
              <a:t>2013-02-02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879540F-865F-4EC7-8EA8-3A010EEC1BE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DE967F4-D9CC-4FBA-91C5-629FDE425801}" type="datetimeFigureOut">
              <a:rPr lang="pl-PL" smtClean="0"/>
              <a:pPr/>
              <a:t>2013-02-02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879540F-865F-4EC7-8EA8-3A010EEC1BE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67F4-D9CC-4FBA-91C5-629FDE425801}" type="datetimeFigureOut">
              <a:rPr lang="pl-PL" smtClean="0"/>
              <a:pPr/>
              <a:t>2013-02-02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540F-865F-4EC7-8EA8-3A010EEC1BE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DE967F4-D9CC-4FBA-91C5-629FDE425801}" type="datetimeFigureOut">
              <a:rPr lang="pl-PL" smtClean="0"/>
              <a:pPr/>
              <a:t>2013-02-02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879540F-865F-4EC7-8EA8-3A010EEC1BE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DE967F4-D9CC-4FBA-91C5-629FDE425801}" type="datetimeFigureOut">
              <a:rPr lang="pl-PL" smtClean="0"/>
              <a:pPr/>
              <a:t>2013-02-02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879540F-865F-4EC7-8EA8-3A010EEC1BE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DE967F4-D9CC-4FBA-91C5-629FDE425801}" type="datetimeFigureOut">
              <a:rPr lang="pl-PL" smtClean="0"/>
              <a:pPr/>
              <a:t>2013-02-02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879540F-865F-4EC7-8EA8-3A010EEC1BE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72000"/>
              </a:srgb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DE967F4-D9CC-4FBA-91C5-629FDE425801}" type="datetimeFigureOut">
              <a:rPr lang="pl-PL" smtClean="0"/>
              <a:pPr/>
              <a:t>2013-02-02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879540F-865F-4EC7-8EA8-3A010EEC1BE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pl/imgres?q=palenie+tytoniu+skutki&amp;start=455&amp;hl=pl&amp;biw=1600&amp;bih=775&amp;tbm=isch&amp;tbnid=KQbXFL_N_1m_hM:&amp;imgrefurl=http://www.sfd.pl/Palenie_papieros%C3%B3w_na_cyklu_i_wogule-t808859.html&amp;imgurl=http://storage.sfd.pl/1/images2011/20111011115221.jpg&amp;w=600&amp;h=287&amp;ei=UGw7UKOgNtDxsgbXkYGoBg&amp;zoom=1&amp;iact=hc&amp;vpx=328&amp;vpy=522&amp;dur=74&amp;hovh=155&amp;hovw=325&amp;tx=185&amp;ty=157&amp;sig=103519347848343030340&amp;page=13&amp;tbnh=88&amp;tbnw=184&amp;ndsp=39&amp;ved=1t:429,r:32,s:455,i:35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pl/imgres?q=palenie+tytoniu+skutki&amp;start=455&amp;hl=pl&amp;biw=1600&amp;bih=775&amp;tbm=isch&amp;tbnid=KQbXFL_N_1m_hM:&amp;imgrefurl=http://www.sfd.pl/Palenie_papieros%C3%B3w_na_cyklu_i_wogule-t808859.html&amp;imgurl=http://storage.sfd.pl/1/images2011/20111011115221.jpg&amp;w=600&amp;h=287&amp;ei=UGw7UKOgNtDxsgbXkYGoBg&amp;zoom=1&amp;iact=hc&amp;vpx=328&amp;vpy=522&amp;dur=74&amp;hovh=155&amp;hovw=325&amp;tx=185&amp;ty=157&amp;sig=103519347848343030340&amp;page=13&amp;tbnh=88&amp;tbnw=184&amp;ndsp=39&amp;ved=1t:429,r:32,s:455,i:35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pl/imgres?q=szko%C5%82a+promuj%C4%85ca+zdrowie&amp;hl=pl&amp;sa=X&amp;biw=1600&amp;bih=775&amp;tbm=isch&amp;prmd=imvns&amp;tbnid=UPO3UiCOjupIxM:&amp;imgrefurl=http://zsp2rybnik.edupage.org/text37/&amp;imgurl=http://zsp2rybnik.edupage.org/files/szkola_promujaca_zdrowie.jpg&amp;w=378&amp;h=366&amp;ei=XWk7UIWIBsjWsgbbrYGQBQ&amp;zoom=1&amp;iact=hc&amp;vpx=166&amp;vpy=163&amp;dur=204&amp;hovh=221&amp;hovw=228&amp;tx=144&amp;ty=81&amp;sig=103519347848343030340&amp;page=1&amp;tbnh=120&amp;tbnw=124&amp;start=0&amp;ndsp=39&amp;ved=1t:429,r:0,s:0,i:99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pl/imgres?q=szko%C5%82a+promuj%C4%85ca+zdrowie&amp;hl=pl&amp;sa=X&amp;biw=1600&amp;bih=775&amp;tbm=isch&amp;prmd=imvns&amp;tbnid=UPO3UiCOjupIxM:&amp;imgrefurl=http://zsp2rybnik.edupage.org/text37/&amp;imgurl=http://zsp2rybnik.edupage.org/files/szkola_promujaca_zdrowie.jpg&amp;w=378&amp;h=366&amp;ei=XWk7UIWIBsjWsgbbrYGQBQ&amp;zoom=1&amp;iact=hc&amp;vpx=166&amp;vpy=163&amp;dur=204&amp;hovh=221&amp;hovw=228&amp;tx=144&amp;ty=81&amp;sig=103519347848343030340&amp;page=1&amp;tbnh=120&amp;tbnw=124&amp;start=0&amp;ndsp=39&amp;ved=1t:429,r:0,s:0,i:99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imlca.pl/img/1112/profilaktyka/gimnazjum_profilaktyka_02.jp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imlca.pl/img/1112/profilaktyka/gimnazjum_profilaktyka_01.jp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pl/imgres?q=palenie+tytoniu-+animacja&amp;start=74&amp;hl=pl&amp;biw=1600&amp;bih=775&amp;tbm=isch&amp;tbnid=Mm6bzSyTpOog2M:&amp;imgrefurl=http://problemy-mlodziezy.blogspot.com/2010/12/palenie-jak-rzucic.html&amp;imgurl=http://3.bp.blogspot.com/_jRV4mfazesA/TP9h42y2EeI/AAAAAAAAD10/IM_RvdVQll4/s1600/untitled.bmp&amp;w=455&amp;h=277&amp;ei=oWo7UN2BMZDHtAbO54CQBA&amp;zoom=1&amp;iact=hc&amp;vpx=162&amp;vpy=352&amp;dur=840&amp;hovh=175&amp;hovw=288&amp;tx=168&amp;ty=102&amp;sig=103519347848343030340&amp;page=3&amp;tbnh=107&amp;tbnw=176&amp;ndsp=39&amp;ved=1t:429,r:7,s:74,i:2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323528" y="260648"/>
            <a:ext cx="8229600" cy="139903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SZKOŁA PROMUJĄCA ZDROWIE</a:t>
            </a:r>
            <a:endParaRPr kumimoji="0" lang="pl-PL" sz="40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Obraz 5" descr="22734_294324878303_503720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221" y="3933056"/>
            <a:ext cx="8155559" cy="26059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Obraz 6" descr="22734_296485753303_469750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9892" y="1689650"/>
            <a:ext cx="1944216" cy="20993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412776"/>
            <a:ext cx="8472518" cy="2352676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pl-PL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Używanie tytoniu stanowi ogromny czynnik ryzyka dla zdrowia i rozwoju człowieka zarówno palącego tytoń jak i tzw. biernego palacza, czyli osoby niepalącej, narażonej na wdychanie dymu tytoniowego zawartego w środowisku.</a:t>
            </a:r>
          </a:p>
          <a:p>
            <a:pPr algn="ctr"/>
            <a:endParaRPr lang="pl-PL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rg_hi" descr="http://t3.gstatic.com/images?q=tbn:ANd9GcRSJerXOYuRjSspKG3I2KNyjTH4sr9Kyd_8ml8No7dvfALPjyU8RLlqlIs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077072"/>
            <a:ext cx="4500594" cy="2286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323528" y="404664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SKUTKI PALENIA TYTONIU </a:t>
            </a:r>
            <a:endParaRPr lang="pl-PL" sz="4000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g_hi" descr="http://t3.gstatic.com/images?q=tbn:ANd9GcRSJerXOYuRjSspKG3I2KNyjTH4sr9Kyd_8ml8No7dvfALPjyU8RLlqlIs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772816"/>
            <a:ext cx="5191150" cy="250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Objaśnienie prostokątne 6"/>
          <p:cNvSpPr/>
          <p:nvPr/>
        </p:nvSpPr>
        <p:spPr>
          <a:xfrm>
            <a:off x="395536" y="4797152"/>
            <a:ext cx="3929090" cy="1571636"/>
          </a:xfrm>
          <a:prstGeom prst="wedgeRectCallout">
            <a:avLst>
              <a:gd name="adj1" fmla="val -5517"/>
              <a:gd name="adj2" fmla="val -7534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Objaśnienie prostokątne 7"/>
          <p:cNvSpPr/>
          <p:nvPr/>
        </p:nvSpPr>
        <p:spPr>
          <a:xfrm>
            <a:off x="4643438" y="4786322"/>
            <a:ext cx="3929090" cy="1573200"/>
          </a:xfrm>
          <a:prstGeom prst="wedgeRectCallout">
            <a:avLst>
              <a:gd name="adj1" fmla="val 2002"/>
              <a:gd name="adj2" fmla="val -7356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683568" y="4869160"/>
            <a:ext cx="33575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PŁUCO ZDROWEGO CZŁOWIEKA</a:t>
            </a:r>
            <a:endParaRPr lang="pl-P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860032" y="5301208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PŁUCO PALACZA</a:t>
            </a:r>
            <a:endParaRPr lang="pl-P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323528" y="332656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PORÓWNANIE ZDROWYCH </a:t>
            </a:r>
          </a:p>
          <a:p>
            <a:pPr algn="ctr"/>
            <a:r>
              <a:rPr lang="pl-PL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I CHORYCH PŁUC </a:t>
            </a:r>
            <a:endParaRPr lang="pl-PL" sz="4000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1500174"/>
            <a:ext cx="3714776" cy="51706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pl-PL" sz="2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Calibri" pitchFamily="34" charset="0"/>
                <a:cs typeface="Times New Roman" pitchFamily="18" charset="0"/>
              </a:rPr>
              <a:t>zaspokajanie potrzeby ciekawości,</a:t>
            </a:r>
            <a:endParaRPr kumimoji="0" lang="pl-PL" sz="2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Arial" pitchFamily="34" charset="0"/>
            </a:endParaRP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pl-PL" sz="2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Calibri" pitchFamily="34" charset="0"/>
                <a:cs typeface="Times New Roman" pitchFamily="18" charset="0"/>
              </a:rPr>
              <a:t>bunt przeciwko autorytetom/ brak autorytetów,</a:t>
            </a:r>
            <a:endParaRPr kumimoji="0" lang="pl-PL" sz="2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Arial" pitchFamily="34" charset="0"/>
            </a:endParaRP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pl-PL" sz="2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Calibri" pitchFamily="34" charset="0"/>
                <a:cs typeface="Times New Roman" pitchFamily="18" charset="0"/>
              </a:rPr>
              <a:t>nieradzenie sobie z problemami życia codziennego,</a:t>
            </a:r>
            <a:endParaRPr kumimoji="0" lang="pl-PL" sz="2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Arial" pitchFamily="34" charset="0"/>
            </a:endParaRP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pl-PL" sz="2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Calibri" pitchFamily="34" charset="0"/>
                <a:cs typeface="Times New Roman" pitchFamily="18" charset="0"/>
              </a:rPr>
              <a:t>redukowanie napięć i niepokojów,</a:t>
            </a:r>
            <a:endParaRPr kumimoji="0" lang="pl-PL" sz="2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Arial" pitchFamily="34" charset="0"/>
            </a:endParaRP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pl-PL" sz="2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AmeriGarmndEU-Normal"/>
                <a:cs typeface="Times New Roman" pitchFamily="18" charset="0"/>
              </a:rPr>
              <a:t>niskie poczucie własnej wartości,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kumimoji="0" lang="pl-PL" sz="2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Calibri" pitchFamily="34" charset="0"/>
                <a:cs typeface="Times New Roman" pitchFamily="18" charset="0"/>
              </a:rPr>
              <a:t>brak asertywności w stosunku do osoby proponującej tytoń,</a:t>
            </a:r>
            <a:endParaRPr kumimoji="0" lang="pl-PL" sz="2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500562" y="1500174"/>
            <a:ext cx="4104456" cy="516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pl-PL" sz="2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AmeriGarmndEU-Normal" charset="-128"/>
                <a:cs typeface="Times New Roman" pitchFamily="18" charset="0"/>
              </a:rPr>
              <a:t>poszukiwanie grupy rówieśniczej, z którą człowiek może się zacząć identyfikować,</a:t>
            </a:r>
            <a:endParaRPr kumimoji="0" lang="pl-PL" sz="2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Arial" pitchFamily="34" charset="0"/>
            </a:endParaRP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pl-PL" sz="2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Calibri" pitchFamily="34" charset="0"/>
                <a:cs typeface="Times New Roman" pitchFamily="18" charset="0"/>
              </a:rPr>
              <a:t>potrzeba imponowania otoczeniu,</a:t>
            </a:r>
            <a:endParaRPr kumimoji="0" lang="pl-PL" sz="2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Arial" pitchFamily="34" charset="0"/>
            </a:endParaRP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pl-PL" sz="2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Calibri" pitchFamily="34" charset="0"/>
                <a:cs typeface="Times New Roman" pitchFamily="18" charset="0"/>
              </a:rPr>
              <a:t>trudności w zagospodarowaniu wolnego czasu,</a:t>
            </a:r>
            <a:endParaRPr kumimoji="0" lang="pl-PL" sz="2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Arial" pitchFamily="34" charset="0"/>
            </a:endParaRP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pl-PL" sz="2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Calibri" pitchFamily="34" charset="0"/>
                <a:cs typeface="Times New Roman" pitchFamily="18" charset="0"/>
              </a:rPr>
              <a:t>rodzina – palący rodzice, rodzeństwo,</a:t>
            </a:r>
            <a:endParaRPr kumimoji="0" lang="pl-PL" sz="2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Arial" pitchFamily="34" charset="0"/>
            </a:endParaRP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pl-PL" sz="2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Calibri" pitchFamily="34" charset="0"/>
                <a:cs typeface="Times New Roman" pitchFamily="18" charset="0"/>
              </a:rPr>
              <a:t>powszechne traktowanie palenia tytoniu jako elementu stylu życia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kumimoji="0" lang="pl-PL" sz="2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Calibri" pitchFamily="34" charset="0"/>
                <a:cs typeface="Times New Roman" pitchFamily="18" charset="0"/>
              </a:rPr>
              <a:t>poczucie osamotnienia</a:t>
            </a:r>
            <a:endParaRPr kumimoji="0" lang="pl-PL" sz="2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Arial" pitchFamily="34" charset="0"/>
            </a:endParaRP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endParaRPr kumimoji="0" lang="pl-PL" sz="2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51520" y="188640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PRZYCZYNY ISTNIENIA PROBLEMU </a:t>
            </a:r>
            <a:endParaRPr lang="pl-PL" sz="4000" dirty="0"/>
          </a:p>
        </p:txBody>
      </p:sp>
      <p:sp>
        <p:nvSpPr>
          <p:cNvPr id="7" name="Gwiazda 6-ramienna 6"/>
          <p:cNvSpPr/>
          <p:nvPr/>
        </p:nvSpPr>
        <p:spPr>
          <a:xfrm>
            <a:off x="467544" y="1628800"/>
            <a:ext cx="346711" cy="466266"/>
          </a:xfrm>
          <a:prstGeom prst="star6">
            <a:avLst>
              <a:gd name="adj" fmla="val 20639"/>
              <a:gd name="hf" fmla="val 11547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Gwiazda 6-ramienna 7"/>
          <p:cNvSpPr/>
          <p:nvPr/>
        </p:nvSpPr>
        <p:spPr>
          <a:xfrm>
            <a:off x="467544" y="2204864"/>
            <a:ext cx="346711" cy="466266"/>
          </a:xfrm>
          <a:prstGeom prst="star6">
            <a:avLst>
              <a:gd name="adj" fmla="val 20639"/>
              <a:gd name="hf" fmla="val 11547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Gwiazda 6-ramienna 8"/>
          <p:cNvSpPr/>
          <p:nvPr/>
        </p:nvSpPr>
        <p:spPr>
          <a:xfrm>
            <a:off x="467544" y="3212976"/>
            <a:ext cx="346711" cy="466266"/>
          </a:xfrm>
          <a:prstGeom prst="star6">
            <a:avLst>
              <a:gd name="adj" fmla="val 20639"/>
              <a:gd name="hf" fmla="val 11547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Gwiazda 6-ramienna 9"/>
          <p:cNvSpPr/>
          <p:nvPr/>
        </p:nvSpPr>
        <p:spPr>
          <a:xfrm>
            <a:off x="467544" y="4221088"/>
            <a:ext cx="346711" cy="466266"/>
          </a:xfrm>
          <a:prstGeom prst="star6">
            <a:avLst>
              <a:gd name="adj" fmla="val 20639"/>
              <a:gd name="hf" fmla="val 11547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Gwiazda 6-ramienna 10"/>
          <p:cNvSpPr/>
          <p:nvPr/>
        </p:nvSpPr>
        <p:spPr>
          <a:xfrm>
            <a:off x="467544" y="4797152"/>
            <a:ext cx="346711" cy="466266"/>
          </a:xfrm>
          <a:prstGeom prst="star6">
            <a:avLst>
              <a:gd name="adj" fmla="val 20639"/>
              <a:gd name="hf" fmla="val 11547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Gwiazda 6-ramienna 11"/>
          <p:cNvSpPr/>
          <p:nvPr/>
        </p:nvSpPr>
        <p:spPr>
          <a:xfrm>
            <a:off x="500034" y="5572140"/>
            <a:ext cx="346711" cy="466266"/>
          </a:xfrm>
          <a:prstGeom prst="star6">
            <a:avLst>
              <a:gd name="adj" fmla="val 20639"/>
              <a:gd name="hf" fmla="val 11547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Gwiazda 6-ramienna 12"/>
          <p:cNvSpPr/>
          <p:nvPr/>
        </p:nvSpPr>
        <p:spPr>
          <a:xfrm>
            <a:off x="4572000" y="1714488"/>
            <a:ext cx="346711" cy="466266"/>
          </a:xfrm>
          <a:prstGeom prst="star6">
            <a:avLst>
              <a:gd name="adj" fmla="val 20639"/>
              <a:gd name="hf" fmla="val 11547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Gwiazda 6-ramienna 14"/>
          <p:cNvSpPr/>
          <p:nvPr/>
        </p:nvSpPr>
        <p:spPr>
          <a:xfrm>
            <a:off x="4572000" y="3429000"/>
            <a:ext cx="346711" cy="466266"/>
          </a:xfrm>
          <a:prstGeom prst="star6">
            <a:avLst>
              <a:gd name="adj" fmla="val 20639"/>
              <a:gd name="hf" fmla="val 11547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Gwiazda 6-ramienna 15"/>
          <p:cNvSpPr/>
          <p:nvPr/>
        </p:nvSpPr>
        <p:spPr>
          <a:xfrm>
            <a:off x="4572000" y="4786322"/>
            <a:ext cx="346711" cy="466266"/>
          </a:xfrm>
          <a:prstGeom prst="star6">
            <a:avLst>
              <a:gd name="adj" fmla="val 20639"/>
              <a:gd name="hf" fmla="val 11547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Gwiazda 6-ramienna 16"/>
          <p:cNvSpPr/>
          <p:nvPr/>
        </p:nvSpPr>
        <p:spPr>
          <a:xfrm>
            <a:off x="4572000" y="2714620"/>
            <a:ext cx="346711" cy="466266"/>
          </a:xfrm>
          <a:prstGeom prst="star6">
            <a:avLst>
              <a:gd name="adj" fmla="val 20639"/>
              <a:gd name="hf" fmla="val 11547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Gwiazda 6-ramienna 17"/>
          <p:cNvSpPr/>
          <p:nvPr/>
        </p:nvSpPr>
        <p:spPr>
          <a:xfrm>
            <a:off x="4572000" y="4143380"/>
            <a:ext cx="346711" cy="466266"/>
          </a:xfrm>
          <a:prstGeom prst="star6">
            <a:avLst>
              <a:gd name="adj" fmla="val 20639"/>
              <a:gd name="hf" fmla="val 11547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Gwiazda 6-ramienna 18"/>
          <p:cNvSpPr/>
          <p:nvPr/>
        </p:nvSpPr>
        <p:spPr>
          <a:xfrm>
            <a:off x="4572000" y="5715016"/>
            <a:ext cx="346711" cy="466266"/>
          </a:xfrm>
          <a:prstGeom prst="star6">
            <a:avLst>
              <a:gd name="adj" fmla="val 20639"/>
              <a:gd name="hf" fmla="val 11547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4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27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33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500"/>
                            </p:stCondLst>
                            <p:childTnLst>
                              <p:par>
                                <p:cTn id="36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500"/>
                            </p:stCondLst>
                            <p:childTnLst>
                              <p:par>
                                <p:cTn id="39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500"/>
                            </p:stCondLst>
                            <p:childTnLst>
                              <p:par>
                                <p:cTn id="42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0"/>
                            </p:stCondLst>
                            <p:childTnLst>
                              <p:par>
                                <p:cTn id="4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4500"/>
                            </p:stCondLst>
                            <p:childTnLst>
                              <p:par>
                                <p:cTn id="4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animBg="1"/>
      <p:bldP spid="2050" grpId="0" animBg="1"/>
      <p:bldP spid="7" grpId="0" animBg="1"/>
      <p:bldP spid="7" grpId="1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DZIAŁANIA PODJĘTE W RAMACH PROGRAMU </a:t>
            </a:r>
            <a:b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„SZKOŁA PROMUJĄCA ZDROWIE” w Gimnazjum </a:t>
            </a:r>
            <a:b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im. Jana Pawła II </a:t>
            </a:r>
            <a:b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pl-PL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g_hi" descr="http://t3.gstatic.com/images?q=tbn:ANd9GcR_9PHRyfuK8I7FXvcvcaUzcdc1nz7-dm8WVa_9cEUkEgwnTkHi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571876"/>
            <a:ext cx="3456384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23528" y="3789040"/>
            <a:ext cx="8496944" cy="255454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KONKURS PLASTYCZNY </a:t>
            </a:r>
          </a:p>
          <a:p>
            <a:pPr algn="ctr"/>
            <a:r>
              <a:rPr lang="pl-PL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PT.: „</a:t>
            </a:r>
            <a:r>
              <a:rPr lang="pl-PL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SZKODLIWY WPŁYW NIKOTYNY NA ORGANIZM MŁODEGO CZŁOWIEKA”</a:t>
            </a:r>
            <a:endParaRPr lang="pl-PL" sz="4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 descr="http://cdn2.poradnikzdrowie.smcloud.net/t/image/thumbnails/38982/image/nikotyna_02a11a0n_300x0_rozmiar-niestandardow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85728"/>
            <a:ext cx="3024336" cy="33166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99032"/>
          </a:xfrm>
        </p:spPr>
        <p:txBody>
          <a:bodyPr/>
          <a:lstStyle/>
          <a:p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EFEKTY PRACY NASZYCH LAUREATÓW</a:t>
            </a:r>
            <a:endParaRPr lang="pl-PL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ymbol zastępczy zawartości 3" descr="P41567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246" t="6995" r="7246" b="11846"/>
          <a:stretch>
            <a:fillRect/>
          </a:stretch>
        </p:blipFill>
        <p:spPr>
          <a:xfrm>
            <a:off x="4932040" y="3645024"/>
            <a:ext cx="4047759" cy="2881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 descr="P4156757.JPG"/>
          <p:cNvPicPr>
            <a:picLocks noChangeAspect="1"/>
          </p:cNvPicPr>
          <p:nvPr/>
        </p:nvPicPr>
        <p:blipFill>
          <a:blip r:embed="rId3" cstate="print"/>
          <a:srcRect l="8586" t="11448" r="5558" b="10964"/>
          <a:stretch>
            <a:fillRect/>
          </a:stretch>
        </p:blipFill>
        <p:spPr>
          <a:xfrm>
            <a:off x="4932039" y="849086"/>
            <a:ext cx="3939905" cy="2670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 descr="P4156761.JPG"/>
          <p:cNvPicPr>
            <a:picLocks noChangeAspect="1"/>
          </p:cNvPicPr>
          <p:nvPr/>
        </p:nvPicPr>
        <p:blipFill>
          <a:blip r:embed="rId4" cstate="print"/>
          <a:srcRect l="3002" t="3299" r="2874" b="6854"/>
          <a:stretch>
            <a:fillRect/>
          </a:stretch>
        </p:blipFill>
        <p:spPr>
          <a:xfrm rot="16200000">
            <a:off x="-355521" y="2091827"/>
            <a:ext cx="5287445" cy="3785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764" y="332656"/>
            <a:ext cx="8820472" cy="244827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Konkurs na prezentację multimedialną </a:t>
            </a:r>
            <a:br>
              <a:rPr lang="pl-PL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l-PL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pt.: „</a:t>
            </a:r>
            <a:r>
              <a:rPr lang="pl-PL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Nowotwór płuc – cichy zabójca”</a:t>
            </a:r>
            <a:endParaRPr lang="pl-PL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Papierosy będą zdrows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397" y="3143248"/>
            <a:ext cx="5371207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8070" y="214290"/>
            <a:ext cx="8247860" cy="291983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Konkurs wiedzy </a:t>
            </a:r>
            <a:br>
              <a:rPr lang="pl-PL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l-PL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pt.: „</a:t>
            </a:r>
            <a:r>
              <a:rPr lang="pl-PL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 wiem o AIDS ? ” </a:t>
            </a:r>
            <a:r>
              <a:rPr lang="pl-PL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zorganizowany w ramach Światowego Dnia Walki z HIV/AIDS</a:t>
            </a:r>
            <a:r>
              <a:rPr lang="pl-PL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079612" y="3573016"/>
            <a:ext cx="6984776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Uczniowie w ramach konkursu przygotowywali się według zakresu podanego przez nauczyciela. Warunkiem przystąpienia do konkursu było rozwiązanie testu.  </a:t>
            </a:r>
            <a:endParaRPr lang="pl-PL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064896" cy="272945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pl-PL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l-PL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pl-PL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KONKURS NA ULOTKĘ </a:t>
            </a:r>
            <a:br>
              <a:rPr lang="pl-PL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pl-PL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PT.: </a:t>
            </a:r>
            <a:r>
              <a:rPr lang="pl-PL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PAPIEROS – NIE DZIĘKUJĘ !</a:t>
            </a:r>
            <a:r>
              <a:rPr lang="pl-PL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         W RAMACH OBCHODÓW ŚWIATOWEGO DNIA BEZ PAPIEROSA 2012</a:t>
            </a:r>
            <a:br>
              <a:rPr lang="pl-PL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endParaRPr lang="pl-PL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844" name="AutoShape 4" descr="data:image/jpeg;base64,/9j/4AAQSkZJRgABAQAAAQABAAD/2wCEAAkGBhQSEBQUEhQVFBUVFBQVFhcUFBUUFRQVFBcVFRQUFBcXHCYeFxkjHBQVHy8gJCcpLSwsFh4xNTAqNSYrLCkBCQoKDgwOGg8PGiwkHyQsLCwsLCkpLCwsLCwsLCwsLCksKSkpLCwsLCwsLCwsKSwsLCwsKSwsKSwsKSwpLCwsLP/AABEIAMIBAwMBIgACEQEDEQH/xAAcAAABBQEBAQAAAAAAAAAAAAAAAQIEBQYDBwj/xABCEAACAQIEBAQDBQUGBAcAAAABAhEAAwQSITEFBkFREyJhcQeBkTJCobHRFCNSweEVYnKSovAXM4LSJDRTY3OTsv/EABoBAAMBAQEBAAAAAAAAAAAAAAABAgMEBQb/xAApEQACAgEDAwIGAwAAAAAAAAAAAQIRIQMSMQRBURQyEyJSYZGhQnGx/9oADAMBAAIRAxEAPwD1QCnCkFOikbCilrnduhFLMYVQSSegGppuBxqXra3LbBkYSCNjSCiRFOApFFPApjoAKWKUClWkOgC1nuO8lpi8Xh7912K4clltQMjMdmb1ED6Vo6KBUAWloqpbmWycX+yKxN7IWOUSqf4j0Ou1K6GW0UtQeE2LyKwvOHOY5SBBy+tT6E7QngaG1I1/lrT6SlpiCiKWlpiGxSxSxRFADaIpYoigCNj8ctm09xzCopYn0FUvKXF7+KDXrgCWiSLa5YMdGJO9aG7ZVhDAMOxEg/KlRABAAAHQaClWR2qFiiKWimISlFFFAhHuhRJIA9SB+dZbg3Mrvfuam5ahimimIfL5nXRZ1IGsjXStNicIlxcrqGWZg7GO46j0Old0WBA09BSabZSlFJ2rf+ED+19Ps/6v6elA4t5ZiSW2mCBH466VY0nhjsN5+ff3pmI3C3MyAnciiulFMClApwFAFPAqTc5XsOrqVcBlIgg7EdjS4fDKihUUKo2CgAD2ArrlpQtAxQKcKBXGw1w3HDKAgC5CDJJ1zSOnSgZIFKKWKIoEIzQJOgHfpSo4YAggg7EGQfaoXGuDJirLWrhYI0TkYqdDMSOlUmJ423Dwto4a4bCAKj228QwNBnBAg1MpbcsqMXLCNTXFMFbVy4RQ7CGYKAxA7nc1wwuNN+xnthrbMDl8VCCDsCV7daxuG4txDAsUxKXMa1wyrJC21AH2UULIPeaTmkrBRbdHoFLWE5g5p4jb/ZhZwyZ7xclCcxhMpyySIaCTGtbLheMa7bDPae03VXiQesEEyKcZJkyTRJdoEwT6DenRRNOiqIEiinRRTFYlJTqr+O8Oe/ZZLV58O5gi4kSI6QdwaQImqe4j8aWofBuGGxaCG5cusPtPdYszHqfQegqdFADaKWKKYCUtEUsUAJRSxSgUCsBSiliimTYtFFFAgpaKKAKcU8UwCugqToFp0UgpwFAwAoZwBJMD1pYpYpAOFLSAUsUyTnfsB1ZTMMCpgkGDpoRqKxo+I3DsIUwq32uspFuRLgHNHnuNC6TvJ2rassgg9dO29ZHHfDjhxC58KimYzWy6GBJGobUx3qXfYaL08yYSNcRZj/5E/Wspz7zIba2XwSribsulnwbmcpcZDqbSA+IMoMbRFePY7lDG2rjKtnEKhc5AiPdUKxJRQ4ENp19Kpr3EmWblu4wKlIR5YkFdXDgAHUbaGGG+prK5SxgutuWbDl34i8TQXPFuuwVx/wA+2C0nNIRrgyqYRtPQx1r17gvO93FOTbwjJaGWXvPkJzTOTKGDRGuvUbV4TwXA38deTw1e6gvAKxDkKJnPcSWRYzE6nqd6+gsLwm4igI40EQwgR6RtTTdsl1SOPMXC7uJNp7DZGQkGWKgD+IRvWkwqEIoY5mAALbSQNTVYbbgaqJBB0Mg/kelWdi/mE1cUrbJk20kGMD5D4ZAfoWEge4qs4VdxavlxIRg05WtKQFI6OCZ171cg0pqmiE6VUYb4mcUdLSW7aElyZYaFQBOnv3rly3z3ltW7N5Xe6CEkEEt6ma21zBi4pF1UbUx1ETpv1imWOEWUMpaRT3CgGsXpz3bkzVakNu1oL5dghtMo8wLZlJlOoEEQfWueAS+Hum8yFC/7oIpBVI++SdTNVy8WxS4jwzhptl4DgxlWdzEj8qvBeBYr1ABP/VMfka0jNSIlFxHUUtZPjHNhtY0WLTrccJnazl1A/wAfQxrFVOagrYoRcnSNZRVLgubLLlVbNbdp0cQJHTNtVmcZbXe4vfVl/XalGcZK0wcJLDR3FOFNRgRI1B2O804VZmxaKKWmISloooAKKKKAKgU8U0U4VJ0DxSigUoFADqKBRQATSB6YzntXB78dIoAlG5UHibTbYemnuNq4tiCK4Xr5IoArMLxRyGDiFUABj5Q8iSB/FAiSPXtXl2C+GiXcTfa6xNk6WgreYaACSNPKAAO+9b/GYe0bjABPEAnSMwDaZo9YifSqrCYvwjDAggwY7d6EjOTL7kjlJMDaa3auswZ80uFJEgCNAJ2n51rLWdRr5x3EBvpWdwt6Yg+3t0q2w2IYaTA6Ex8wKhlInMit6H3M/hXMvlMDQ9hqfnThis2giOpHbtPrT3hdSQBuTpAHeaRRJwmJzD1GhqUDXjXGviPiWxRt8PyeGr6OV8Xxgmrt/dt6NqNYEyK06/GTBq1pbue3nHmOUsLbafwjzL6+2nYWrFurCWlJK6N7ccAEnQASfYVD4Xxi1iFLWXzAGDoQR8jWZ4/8QjaZRYsC/bYD994qrb1mV9wPzqbwzjeAsjMhtWmYKXC5jrvEgQdzSeqt1WvuJaT23T+xpqQKN+9Uzc6YOP8Anr/lf/tqKfiDhBcC5yVyz4gU5Z/hI+1Pyiq+LBd1+SVpan0v8GkqswOEw73bl62i+IT4bvkIYlNIkjUVBPP2D/8AVP8Akf8ASkfn7CD77R3FtontNS9bT+pfkpaWp9LLTFcEs3BD21b3FQ15NwgM+CP8zfrUN/iHhBubn/1n+dcz8ScL/wC5/kH/AHVnKXTvL2/o0UOoXCf7NPYsKihVEKogAdAK61kv+JGHiQl0x/dT8s1MPxOw8fYuf6dfxqvU6K/kifTaz/izY0VjP+J1rpaufVaveAcyW8WpKSrLurRMHYiNxVQ6jTm9sZZJn0+rBbpRwW1FFFbmAUUUUAVQpwFIBThUnQKKeKaKdQAopaBSxQAwio96xNS4oy0CsrTgzTGwJq2yUeHQFo8i4zYx2NxBtWbbYWypi5cuDLccDWFYGYPYfM1o24MukiSANT1jSTWyv4aa8t+Jl44W9Zvi4QW8gUSCMksW7EajSs5ScFfJSipM0PhlNtNexPyirTAkswLMDlUkwCNNo1661XWOJ2rgtoLis9y2HAH3xGrL86l8PtuCdIA0nv7VbzkiqZeLeUdvb/e9eV/Fe1iAls3LrnDB8pCmHuvcLkLcVRBAUQO3vt6YLUx3qv5k5b/bMM1owpOqORPh3ACFcD0k/U96yaLTpnz3axxuXLi+L4VuMvWGAIMGN9tjptuai3bVy0ZJW5a/iZATHcHoa43uHNhbpS8uZgWDW9c2mx07mflVljsGFsHxiBcuMFS2Jy29tYnf1PasWlFpLg33fLb5PUPhu7Y3heKttqUyhZH31SRpuD5R9dKp7OHzQNQe4+91+RrWfCbgd7CYbNca2y3lRxE5xpor7Db3161k8biMl5wPuuwH/SSK4Ot08RaOzo5+5MGtZiAg7AdCT60zwOh6T9a4PjTodpMyPzpw4hAI01iep+tedtZ6NnZkJIzaxA9YFI6a6bdOtRxiZOkn+Yphx1Pax2iabZIknXQRJP8AsUtxZ1gDvH+9Krhjd6P23+lGxisn+HXQYc5c3SY+faq042ANe8063jCQY9DFDgx7iyVa0fJWKFvFIZ+0chHcMP5HKaxrY8ZAPvA6+1d+E4w+PaAOpuIB82Aq9JSjNSXZmepU4NPwe/A0tQOI8Ut4e0928wS2gLMx6D+Z9KfwniiYiyl23myXFDLmGUwdjHSvqbPlmiZRRRTEVYpwpopwqToHinCmCnigBwpRSCnCglixXPEh8h8PLn+7nnLPrGtc7eBAutdl5ZQpGclIXYhdgfWo/HcNiLlojDXVs3JBDMocadCCDoaXYO5YqO9LXDALcFpBdZWuBQHZRlVmjUgdBUiqIOc6ka6R0Ma9j1rAc88VwV+7+xX8Pfv3fKyrbSNx9pXzCBuCdt63l/EhfU9v17VXjCr4heBnMAmNcskgTvAJJj3qJGkTP8D5Ws4VVW3a8MRmALZ2BYQ2usHoYOsVf2rQ0A6bV1Nss+nTQfzqSLWWpYzmljv9K5cU4ilm2XuEgDeAWP0GtOxOMCj1rG8045rtu5bRirFYDgTB0PX/AHrSSE3R5rzTxzCcRxsrbNsLmDO0q1wqQAXWPJtGutZDmvC3FvSdjmKan7IAIgdNIq9xXJ1xUJtN5wrEqVBzuJJ1PedKx2Nx912IuEyDBkZcsfdjoBG1StOW/d2KepFx2ns3wv5gY8PUXpPhsyW4IjIIPn9Rmj5VleJ8SDXrjDTMzHXrJJmq+xzemHw37OiMzIpXxF0VmYks2uukkesdNqrLXEmfa05GgzEbek1l1Gm50adNqqFlycf2329hTP271rP4rjOViDbjbrp+Vcf7e/uf6v6Vgulfg6/Vx8mp/bmT0JH4GuYxlZv+3z/CPqadc4852RR/mM/jT9K/Aerj5NG+JjSR8qFuMRIkgdv0rLf29cnZfof1qRa41f8AugD2B/Wm+lkvAvVxZfftJpy4hgdJFUK4rEnb/wDIqVh7OLJ0P+lf0o9M/sHqkXC3GY9ST85rT/D/AIW93iFoFSVtt4jnoMolZPvAqNyDwK42IBxAzqZ0IgfhFe28J4VasqRatrbDanKNz61UOlymyZ9T8rSInNfCGxWGayoUhiuYN1UGdD0Ox+VXOCsBERAAAqqoA2gCNKcts11VK71HNnnylih9FFFUZFWKeKYKeKg6BwFOFNpwpgOFOFMFc8VjEtrmuOqKN2dgqj5nSgRIFZ/n3mf9gwF2+AC4hLYPW4+i6dY1MelVD/F7BSQnivlbKzKgyjfWSwmYMd4qTzNYwvFsF4K4gFWZGBtkFwUMwVOoO+hFTvTwmG1rkpeAfFpBZwq4lLpe7YtMbgUHO5uG0/kUTplLSN+g2reXcbOifXt7VRcK4Ilq1ZQLPg2xbQkDMAN9ehMVc2k/rUpsbS7Ai99+vr611Wwd9o2rqluPU029iAo1pALmAHQVBxnEgo/3JqFj+LAbn5Cs3jOKktO56doqkrJbSJ2P4hIiazXEMcFzEtCjWSetVnMXMyWNGOa4RK2wdT6n+FfWvMeN8XvYhpuMYmQo0VfYd/U61somEpm14rx246lMLGYz5zuD/dn8zUPhHwzuXTnunViD5tZJ3Pc9aicj8XHiql1ZI2O2YDpPeva8CqkAC3lJgA/aP4bUpCir5KC18L7aqBEgDUxrp2FXw5AwxQKE2GsTH1rS4dyW1M96lMstMnaI6awZjvpWLZ0pJHjPxM+GC5Rew66ovnUayo+8PUfl7V5Q/K96fKsjvIH1mvrrE2QRJHQjWOteT848qi1Zv7BCvl1iJPl19CR9KpOkDjbPHMPwwJcZboaVj7Oo7ma0K8vsRbaza8VXIBYMAFHUkHXv9K9K5Y+F1o4e210lneLjtMlidTqehEVtOH8n2bS5UQAfz70st2VtSR898ycqthSl9VlMwDiNj/X863PCOShdtq6LKsAwPcESK9avcu2riFHtqyncMJBjWpuE4WltQqKFUaAAQB7VVE0keVcu8rLiM8LkNtsrKw1B+XzrWYPkNBvr+FbO1hFEwAJ1MCJPc12CRQousic12KTh3LNu2ZVQD39qu0SKdRVJUZuTYUUUUyQorjawoUQM0a7sx3M7k+tFLI8EFaeBTRThSNxwpaSaJoGKXqj41yph8VdW5eDNlAGXMcjRqMw/QiatrqzVbc4hlfIeolT0MaMPcafIiolFSwwTa4IPMHHcJgrD3GS1EKuUIgLhfsLEahZJA1jWK8PxHMrYm/cvYTCqjByAU8qKDtIBAnrp9a0Hxnw63MtwXJNuFa3nWFDEnPk3kyuo6DWvM+GcWawfJLBt11APQbdamcdywCdcnsnK3xEbD27VjF2nYSF8VCpgEiMw0mCT0GkV634gA0ivm3jF+MP4Zyi8UBKg/YkiTrrI21961PwuuXFN0s+IW2FXLbu3JtyS0lVbWfLMjTzVlozclTKnGsnreK4oF6getUOP4v2+c1WY3iy65fmfWqfGcXVBmc69B1b2H866lE53In4jEkySdu+mnX2rJ43m5HY28OQ7Dd/ujvk/i99veqHmDiF/EuFY+HZIkINj2LN9/wDL8603KnINoBL3mZmE6kADcGABr86N3zbUCjcdxmcTwr7V1lLtqSQMznv71B4dhkvnKRlbop6+x6n0r088Swdq54Zdc0kGFLAEAmCwETp9aj4nkrD42buGdQ4Oq/ZJI1zBd+u9KWpXt/AR0b5MSeHJZILMEMypJgyOor13g/FsyqVMHKNTHUax6VkrHJD4qyv7QGtshIViAWZTEhlPqN+taXh/AvAtIgYtkES0SR8vpSUnPNFfDUODTYS7rrqPr86tLbev61lsNfI/T1q8wmIkb/1pNFJ2NtcvIlw3EuXlJ3AusyH0KNIj0+kUzmDgVvE2XtXASrDoYIgyCD7gVbWzpTzbqEkuCtz7lfw3DKqIpGYoAitEtEAHbbYTVjdcIpYzAEmASfoKiAFWqwtvIrVcET8lKebLPQOR3gCfqaS1zYhP2GjvIn6VM4jwC3d1jK38Sj8xsaZgeWbNshoLsJgt0nsBpXPt193Ko13aG26dlqrSJrmuJQsUDKWABKgjMAZAJG4Bg6+hqPfN4XFyBDb+9JIceo6GvNrvB24fx+1eRl8PFi4LpuvkWWIYhCd3JEhZ1INdO459h6h+1r4nh65smf7LZYnL9qImekzXakpl3EqpUMwBcwoJALEAmF7mAT8qog6UlAooAWikooArBThXNWroKk6B4FFM8dZjMJOwkSdJiPan0DGOKz3MGBz233kAsuUkMGAMFSNj0+daIiuT26TV4A8Dw3DMXisRnQhiozBrm4ywFBJBDHXtWNtcMe5i3VFCXUYkqxVAGU65RoNImK+oMZZ00rzzmT4ZWcViRiGZkMDxFAEPlgAk9NBWcdPasBKV5PIhiRh8RmuA3N58w1YxqWgg/j0NaHlvmt7+LAW2FUo2bzSQN5JjaQNB3os/Dq7etF1e2LGcm1cYhDcEsGADRG061q+VPhAbb53JYx00EEfjNVCCeWRqTlJ0HivcMWxmbv8AdH61DT4VXbzM1zFXPPGcBRJHaZ2AJ0iK9Ps8FtYa3nuFbSDqdPkOpPpUvl9rly7dJtoLAMWrgYMbnTMIJBB1PSNB3jRyV0Sod2V3BuVRbtoijyoqqJ7KABP0rQYbgyjfWu2P4xYw6M926iKjKrEmcrPGVSBJkyNIqVgcbbvWxctOro2zKZBjSix8LgzPEvhxhbslUFp2YMXUSdNwATAn2qZwvkjDYfKUQl1Mh3Ylpgie3XtU27y6rY1MWXfMlo21TTIM0y3vr0qzZZB6b6jp6+9Z7I3dD+I6pMqsThagtaq6awcoBJYjqQAT7xpVdft1Yykx8IC5ICiZJ0Ajcma7YHERrtMbQRHSmcb4at+y9ttmH0PQ/KqHlo3UQ2bysGskKrwQtxPuFSd4iPpUtu6CsWb/AAmIBqbbcEVlsPxJbYLOYUSST2Akk+mlea85fGe4xjh37q3p+9uBTcckkDw7RkKum7CT6RU0Lk9p4lj7VlS111RQJJdlUR7moHA+YsNi4axdS4U80ah1kFZKtBEgkTEGa+ZOYeONiTaN0M15VIvXCSzMzE5WEkjRcp0AiSK9R+BHAItnFsCCVNpdTDwzFnI7jRfahFLwe1g0tcLFzpT8Q7BGKLmYAlVnLmMaCek961swap0dKrOM8CsYy0EvpnQwYOnr7ipeGw4k3MpVnClgWJ1A7TlkbSN4qRRyF08DbdsKAAIAAAHYDQCoXEeCWb72nuoHNl89uSYV9s0dTU6imFnHFo5Qi2QGPUzp9K6WgcozRMCY2nrFOopVmwvFBRRRTEVS10Wuaiui1J0Gft8i4dcaMWM+eSxUsSpc6Z9dZ12mK0dJS0kkuBtthSRThS0wONzDg1zOAUgggEEEEHqDoQalxQ6SCNqBWeK858TtHFphcPbXw8MwtkKYQO5DFBA6aBv8XpWy5l53WzwwXbFoszqyZCrt4ZVSHD5BpBESSB1noc5zT8LcQuOOMwjK3mF02328QEZm18sGJMx1q24pwW+MIWQZi18PcW06sWAEHbyhgwUwp1jXWuZ3CTaV2apbklZ51gOP3Sq+I1xFdQwN0FlDgQ1wZtwYgg9NDSHmbH3Xtpav3GIJRMpZREkkgW4ncfIj0r0/A4CzjMC5xVi5ea05ACoVvNOWAoXL3g+3pV/wvk+3Zv8AiqOirlOo8oChwTqGgAHuAO1RHT3fNHuW57XUux43jOFcRw5ZL1l7gxMEgh7odgZBJXUPv1nzV7F8OcSWwSq1h8O9s5HR0dQTuGTPupB26GRWnpRXRDT2u0c89XcqoWkNLSVqYDGFVeLuoLgtz5ypcDX7KlVJ7bsPrVsRVfi+Fh71u7mYG2txYBGVhcyyGHoVUj2pM0g/JW3VqJiLMirHEW6hvQUzzH4p8VZbS4ZZAuKXuGYlEIAtgzpmYifQV5wmCJwxK5C4uZycy6oiNqBMmJ2969s505SXG2cmiuDKOVDFe49j/IViLHwshobYR310GYmftAkSO1TKLbwLckZDlDlm7jMT4aubYIbPdylgNM3prqBE19J8vcKTC4a1YtklbahZb7THcsfUkk1Q8pcpLh1AVQAPStnYw2lOhx4ydbVTFOlcrVqK6imjObsWiiiqICiikoAWioGF49YuXnspettdtmHthgXWIJkdhmGvfTep1IKFpKKSmBW04U0U4VJ0D6C23rQKWKBi0tJS0CFFOpopwoEyl5q5ZGNs+Gbty2BJ8jQGn+MfeA7etef/APDXimFGTA40C3mLlS725Y9xDCvXBS0nFN2Cm0qKjlPC4i3hUXFsr3pbMymRBMqJgSQKmcP41YvlxZupcNs5XCtOU+v0Ou2h7UzjVxhYcIYYggH+EnQH5VivhFwZES7ezO1zM1pgzHyBSCUjbfWfU+tK6aQVabZ6NSikrIc/XuJgW/7NVSBJuD92bjdgBd8uXeeu1U8GaVujY0V45w3n7iuCuf8Aj8PduWjMlkVWU9Mr21yx6GfcVu+W/iNhMawS2zLcIMI6wTAkwwlT9alaieC5aMkrWV9jURTStZ/hvOiXL5sXLF+xczZR4luUY/3XSR8zArRVSafBm048kLE4WdqhtgCauCtN8OmUpFZa4aOtSBwtTEjakwHGrF27dtWrqvcsELdUHVCwkA/06gjcGrCgHJkZMHDSD5csZYG8zmnf0iu4SnUUEW2JRRRNAgopJomgYZtdum+ke3ekcSDGhpSapsDzdh72Mu4S2xa7ZXNcgeVdQMubqfMNqBpMpuVvhlawWMuYsXrt27cDg58oX94wZjCjUyK2U0k0k0ByLNFNmloArgKeKaKcKk3HinTTBTpoAcKWkopiHClBplKDQIeKWkBpaCTniVBU5toM1lPhc3iYa7e0/fYi88AREOVj/T+Na8iRBrlgsElpAlpFRRsqiAJ1OgorIXiiVRlpAaJpkCxVfhOXMPautdt2UR23ZVievTSrCaWaATa4FopJpty4FBLEAASSdAB60Coj8U4YmItNauglGjMFZkJgholSD0p96yRaKWzkOTKhOuUxCn1j+VcsBxa3eBNts2Uweh94PSq7m7gT4qyvg3PCv2nF2yx1UXF2zDsQSOu/WptNWikmnUsEPkTkROGrei4b1y8+d7jCGMbDczqWM9S1ama44bNkXPBfKuYrsWgZiPSZrpNUhPIs0TTZomgKFmiabRQOhaJps0Fv9+9AUOmo1jh1pHZ0torv9plRQzf4mAk/Ou80k0DodNJNNmkmgdDpopk0UDo4CnCiikWOApRRRQhC0tJRQIWgUUUCHLTxS0UEsBSikopkjgKKKKBCiiiimIWqjmz/AMne/wAI/MUUVE/ay9P3r+zFcnORiLcGJdgfUQdD9K9LpKK5ul9r/s6Oq9yCg0UV1nKFIKSigYtFJRQAUGiigYhooopgNpKKKCgooop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5846" name="AutoShape 6" descr="data:image/jpeg;base64,/9j/4AAQSkZJRgABAQAAAQABAAD/2wCEAAkGBhQSEBQUEhQVFBUVFBQVFhcUFBUUFRQVFBcVFRQUFBcXHCYeFxkjHBQVHy8gJCcpLSwsFh4xNTAqNSYrLCkBCQoKDgwOGg8PGiwkHyQsLCwsLCkpLCwsLCwsLCwsLCksKSkpLCwsLCwsLCwsKSwsLCwsKSwsKSwsKSwpLCwsLP/AABEIAMIBAwMBIgACEQEDEQH/xAAcAAABBQEBAQAAAAAAAAAAAAAAAQIEBQYDBwj/xABCEAACAQIEBAQDBQUGBAcAAAABAhEAAwQSITEFBkFREyJhcQeBkTJCobHRFCNSweEVYnKSovAXM4LSJDRTY3OTsv/EABoBAAMBAQEBAAAAAAAAAAAAAAABAgMEBQb/xAApEQACAgEDAwIGAwAAAAAAAAAAAQIRIQMSMQRBURQyEyJSYZGhQnGx/9oADAMBAAIRAxEAPwD1QCnCkFOikbCilrnduhFLMYVQSSegGppuBxqXra3LbBkYSCNjSCiRFOApFFPApjoAKWKUClWkOgC1nuO8lpi8Xh7912K4clltQMjMdmb1ED6Vo6KBUAWloqpbmWycX+yKxN7IWOUSqf4j0Ou1K6GW0UtQeE2LyKwvOHOY5SBBy+tT6E7QngaG1I1/lrT6SlpiCiKWlpiGxSxSxRFADaIpYoigCNj8ctm09xzCopYn0FUvKXF7+KDXrgCWiSLa5YMdGJO9aG7ZVhDAMOxEg/KlRABAAAHQaClWR2qFiiKWimISlFFFAhHuhRJIA9SB+dZbg3Mrvfuam5ahimimIfL5nXRZ1IGsjXStNicIlxcrqGWZg7GO46j0Old0WBA09BSabZSlFJ2rf+ED+19Ps/6v6elA4t5ZiSW2mCBH466VY0nhjsN5+ff3pmI3C3MyAnciiulFMClApwFAFPAqTc5XsOrqVcBlIgg7EdjS4fDKihUUKo2CgAD2ArrlpQtAxQKcKBXGw1w3HDKAgC5CDJJ1zSOnSgZIFKKWKIoEIzQJOgHfpSo4YAggg7EGQfaoXGuDJirLWrhYI0TkYqdDMSOlUmJ423Dwto4a4bCAKj228QwNBnBAg1MpbcsqMXLCNTXFMFbVy4RQ7CGYKAxA7nc1wwuNN+xnthrbMDl8VCCDsCV7daxuG4txDAsUxKXMa1wyrJC21AH2UULIPeaTmkrBRbdHoFLWE5g5p4jb/ZhZwyZ7xclCcxhMpyySIaCTGtbLheMa7bDPae03VXiQesEEyKcZJkyTRJdoEwT6DenRRNOiqIEiinRRTFYlJTqr+O8Oe/ZZLV58O5gi4kSI6QdwaQImqe4j8aWofBuGGxaCG5cusPtPdYszHqfQegqdFADaKWKKYCUtEUsUAJRSxSgUCsBSiliimTYtFFFAgpaKKAKcU8UwCugqToFp0UgpwFAwAoZwBJMD1pYpYpAOFLSAUsUyTnfsB1ZTMMCpgkGDpoRqKxo+I3DsIUwq32uspFuRLgHNHnuNC6TvJ2rassgg9dO29ZHHfDjhxC58KimYzWy6GBJGobUx3qXfYaL08yYSNcRZj/5E/Wspz7zIba2XwSribsulnwbmcpcZDqbSA+IMoMbRFePY7lDG2rjKtnEKhc5AiPdUKxJRQ4ENp19Kpr3EmWblu4wKlIR5YkFdXDgAHUbaGGG+prK5SxgutuWbDl34i8TQXPFuuwVx/wA+2C0nNIRrgyqYRtPQx1r17gvO93FOTbwjJaGWXvPkJzTOTKGDRGuvUbV4TwXA38deTw1e6gvAKxDkKJnPcSWRYzE6nqd6+gsLwm4igI40EQwgR6RtTTdsl1SOPMXC7uJNp7DZGQkGWKgD+IRvWkwqEIoY5mAALbSQNTVYbbgaqJBB0Mg/kelWdi/mE1cUrbJk20kGMD5D4ZAfoWEge4qs4VdxavlxIRg05WtKQFI6OCZ171cg0pqmiE6VUYb4mcUdLSW7aElyZYaFQBOnv3rly3z3ltW7N5Xe6CEkEEt6ma21zBi4pF1UbUx1ETpv1imWOEWUMpaRT3CgGsXpz3bkzVakNu1oL5dghtMo8wLZlJlOoEEQfWueAS+Hum8yFC/7oIpBVI++SdTNVy8WxS4jwzhptl4DgxlWdzEj8qvBeBYr1ABP/VMfka0jNSIlFxHUUtZPjHNhtY0WLTrccJnazl1A/wAfQxrFVOagrYoRcnSNZRVLgubLLlVbNbdp0cQJHTNtVmcZbXe4vfVl/XalGcZK0wcJLDR3FOFNRgRI1B2O804VZmxaKKWmISloooAKKKKAKgU8U0U4VJ0DxSigUoFADqKBRQATSB6YzntXB78dIoAlG5UHibTbYemnuNq4tiCK4Xr5IoArMLxRyGDiFUABj5Q8iSB/FAiSPXtXl2C+GiXcTfa6xNk6WgreYaACSNPKAAO+9b/GYe0bjABPEAnSMwDaZo9YifSqrCYvwjDAggwY7d6EjOTL7kjlJMDaa3auswZ80uFJEgCNAJ2n51rLWdRr5x3EBvpWdwt6Yg+3t0q2w2IYaTA6Ex8wKhlInMit6H3M/hXMvlMDQ9hqfnThis2giOpHbtPrT3hdSQBuTpAHeaRRJwmJzD1GhqUDXjXGviPiWxRt8PyeGr6OV8Xxgmrt/dt6NqNYEyK06/GTBq1pbue3nHmOUsLbafwjzL6+2nYWrFurCWlJK6N7ccAEnQASfYVD4Xxi1iFLWXzAGDoQR8jWZ4/8QjaZRYsC/bYD994qrb1mV9wPzqbwzjeAsjMhtWmYKXC5jrvEgQdzSeqt1WvuJaT23T+xpqQKN+9Uzc6YOP8Anr/lf/tqKfiDhBcC5yVyz4gU5Z/hI+1Pyiq+LBd1+SVpan0v8GkqswOEw73bl62i+IT4bvkIYlNIkjUVBPP2D/8AVP8Akf8ASkfn7CD77R3FtontNS9bT+pfkpaWp9LLTFcEs3BD21b3FQ15NwgM+CP8zfrUN/iHhBubn/1n+dcz8ScL/wC5/kH/AHVnKXTvL2/o0UOoXCf7NPYsKihVEKogAdAK61kv+JGHiQl0x/dT8s1MPxOw8fYuf6dfxqvU6K/kifTaz/izY0VjP+J1rpaufVaveAcyW8WpKSrLurRMHYiNxVQ6jTm9sZZJn0+rBbpRwW1FFFbmAUUUUAVQpwFIBThUnQKKeKaKdQAopaBSxQAwio96xNS4oy0CsrTgzTGwJq2yUeHQFo8i4zYx2NxBtWbbYWypi5cuDLccDWFYGYPYfM1o24MukiSANT1jSTWyv4aa8t+Jl44W9Zvi4QW8gUSCMksW7EajSs5ScFfJSipM0PhlNtNexPyirTAkswLMDlUkwCNNo1661XWOJ2rgtoLis9y2HAH3xGrL86l8PtuCdIA0nv7VbzkiqZeLeUdvb/e9eV/Fe1iAls3LrnDB8pCmHuvcLkLcVRBAUQO3vt6YLUx3qv5k5b/bMM1owpOqORPh3ACFcD0k/U96yaLTpnz3axxuXLi+L4VuMvWGAIMGN9tjptuai3bVy0ZJW5a/iZATHcHoa43uHNhbpS8uZgWDW9c2mx07mflVljsGFsHxiBcuMFS2Jy29tYnf1PasWlFpLg33fLb5PUPhu7Y3heKttqUyhZH31SRpuD5R9dKp7OHzQNQe4+91+RrWfCbgd7CYbNca2y3lRxE5xpor7Db3161k8biMl5wPuuwH/SSK4Ot08RaOzo5+5MGtZiAg7AdCT60zwOh6T9a4PjTodpMyPzpw4hAI01iep+tedtZ6NnZkJIzaxA9YFI6a6bdOtRxiZOkn+Yphx1Pax2iabZIknXQRJP8AsUtxZ1gDvH+9Krhjd6P23+lGxisn+HXQYc5c3SY+faq042ANe8063jCQY9DFDgx7iyVa0fJWKFvFIZ+0chHcMP5HKaxrY8ZAPvA6+1d+E4w+PaAOpuIB82Aq9JSjNSXZmepU4NPwe/A0tQOI8Ut4e0928wS2gLMx6D+Z9KfwniiYiyl23myXFDLmGUwdjHSvqbPlmiZRRRTEVYpwpopwqToHinCmCnigBwpRSCnCglixXPEh8h8PLn+7nnLPrGtc7eBAutdl5ZQpGclIXYhdgfWo/HcNiLlojDXVs3JBDMocadCCDoaXYO5YqO9LXDALcFpBdZWuBQHZRlVmjUgdBUiqIOc6ka6R0Ma9j1rAc88VwV+7+xX8Pfv3fKyrbSNx9pXzCBuCdt63l/EhfU9v17VXjCr4heBnMAmNcskgTvAJJj3qJGkTP8D5Ws4VVW3a8MRmALZ2BYQ2usHoYOsVf2rQ0A6bV1Nss+nTQfzqSLWWpYzmljv9K5cU4ilm2XuEgDeAWP0GtOxOMCj1rG8045rtu5bRirFYDgTB0PX/AHrSSE3R5rzTxzCcRxsrbNsLmDO0q1wqQAXWPJtGutZDmvC3FvSdjmKan7IAIgdNIq9xXJ1xUJtN5wrEqVBzuJJ1PedKx2Nx912IuEyDBkZcsfdjoBG1StOW/d2KepFx2ns3wv5gY8PUXpPhsyW4IjIIPn9Rmj5VleJ8SDXrjDTMzHXrJJmq+xzemHw37OiMzIpXxF0VmYks2uukkesdNqrLXEmfa05GgzEbek1l1Gm50adNqqFlycf2329hTP271rP4rjOViDbjbrp+Vcf7e/uf6v6Vgulfg6/Vx8mp/bmT0JH4GuYxlZv+3z/CPqadc4852RR/mM/jT9K/Aerj5NG+JjSR8qFuMRIkgdv0rLf29cnZfof1qRa41f8AugD2B/Wm+lkvAvVxZfftJpy4hgdJFUK4rEnb/wDIqVh7OLJ0P+lf0o9M/sHqkXC3GY9ST85rT/D/AIW93iFoFSVtt4jnoMolZPvAqNyDwK42IBxAzqZ0IgfhFe28J4VasqRatrbDanKNz61UOlymyZ9T8rSInNfCGxWGayoUhiuYN1UGdD0Ox+VXOCsBERAAAqqoA2gCNKcts11VK71HNnnylih9FFFUZFWKeKYKeKg6BwFOFNpwpgOFOFMFc8VjEtrmuOqKN2dgqj5nSgRIFZ/n3mf9gwF2+AC4hLYPW4+i6dY1MelVD/F7BSQnivlbKzKgyjfWSwmYMd4qTzNYwvFsF4K4gFWZGBtkFwUMwVOoO+hFTvTwmG1rkpeAfFpBZwq4lLpe7YtMbgUHO5uG0/kUTplLSN+g2reXcbOifXt7VRcK4Ilq1ZQLPg2xbQkDMAN9ehMVc2k/rUpsbS7Ai99+vr611Wwd9o2rqluPU029iAo1pALmAHQVBxnEgo/3JqFj+LAbn5Cs3jOKktO56doqkrJbSJ2P4hIiazXEMcFzEtCjWSetVnMXMyWNGOa4RK2wdT6n+FfWvMeN8XvYhpuMYmQo0VfYd/U61somEpm14rx246lMLGYz5zuD/dn8zUPhHwzuXTnunViD5tZJ3Pc9aicj8XHiql1ZI2O2YDpPeva8CqkAC3lJgA/aP4bUpCir5KC18L7aqBEgDUxrp2FXw5AwxQKE2GsTH1rS4dyW1M96lMstMnaI6awZjvpWLZ0pJHjPxM+GC5Rew66ovnUayo+8PUfl7V5Q/K96fKsjvIH1mvrrE2QRJHQjWOteT848qi1Zv7BCvl1iJPl19CR9KpOkDjbPHMPwwJcZboaVj7Oo7ma0K8vsRbaza8VXIBYMAFHUkHXv9K9K5Y+F1o4e210lneLjtMlidTqehEVtOH8n2bS5UQAfz70st2VtSR898ycqthSl9VlMwDiNj/X863PCOShdtq6LKsAwPcESK9avcu2riFHtqyncMJBjWpuE4WltQqKFUaAAQB7VVE0keVcu8rLiM8LkNtsrKw1B+XzrWYPkNBvr+FbO1hFEwAJ1MCJPc12CRQousic12KTh3LNu2ZVQD39qu0SKdRVJUZuTYUUUUyQorjawoUQM0a7sx3M7k+tFLI8EFaeBTRThSNxwpaSaJoGKXqj41yph8VdW5eDNlAGXMcjRqMw/QiatrqzVbc4hlfIeolT0MaMPcafIiolFSwwTa4IPMHHcJgrD3GS1EKuUIgLhfsLEahZJA1jWK8PxHMrYm/cvYTCqjByAU8qKDtIBAnrp9a0Hxnw63MtwXJNuFa3nWFDEnPk3kyuo6DWvM+GcWawfJLBt11APQbdamcdywCdcnsnK3xEbD27VjF2nYSF8VCpgEiMw0mCT0GkV634gA0ivm3jF+MP4Zyi8UBKg/YkiTrrI21961PwuuXFN0s+IW2FXLbu3JtyS0lVbWfLMjTzVlozclTKnGsnreK4oF6getUOP4v2+c1WY3iy65fmfWqfGcXVBmc69B1b2H866lE53In4jEkySdu+mnX2rJ43m5HY28OQ7Dd/ujvk/i99veqHmDiF/EuFY+HZIkINj2LN9/wDL8603KnINoBL3mZmE6kADcGABr86N3zbUCjcdxmcTwr7V1lLtqSQMznv71B4dhkvnKRlbop6+x6n0r088Swdq54Zdc0kGFLAEAmCwETp9aj4nkrD42buGdQ4Oq/ZJI1zBd+u9KWpXt/AR0b5MSeHJZILMEMypJgyOor13g/FsyqVMHKNTHUax6VkrHJD4qyv7QGtshIViAWZTEhlPqN+taXh/AvAtIgYtkES0SR8vpSUnPNFfDUODTYS7rrqPr86tLbev61lsNfI/T1q8wmIkb/1pNFJ2NtcvIlw3EuXlJ3AusyH0KNIj0+kUzmDgVvE2XtXASrDoYIgyCD7gVbWzpTzbqEkuCtz7lfw3DKqIpGYoAitEtEAHbbYTVjdcIpYzAEmASfoKiAFWqwtvIrVcET8lKebLPQOR3gCfqaS1zYhP2GjvIn6VM4jwC3d1jK38Sj8xsaZgeWbNshoLsJgt0nsBpXPt193Ko13aG26dlqrSJrmuJQsUDKWABKgjMAZAJG4Bg6+hqPfN4XFyBDb+9JIceo6GvNrvB24fx+1eRl8PFi4LpuvkWWIYhCd3JEhZ1INdO459h6h+1r4nh65smf7LZYnL9qImekzXakpl3EqpUMwBcwoJALEAmF7mAT8qog6UlAooAWikooArBThXNWroKk6B4FFM8dZjMJOwkSdJiPan0DGOKz3MGBz233kAsuUkMGAMFSNj0+daIiuT26TV4A8Dw3DMXisRnQhiozBrm4ywFBJBDHXtWNtcMe5i3VFCXUYkqxVAGU65RoNImK+oMZZ00rzzmT4ZWcViRiGZkMDxFAEPlgAk9NBWcdPasBKV5PIhiRh8RmuA3N58w1YxqWgg/j0NaHlvmt7+LAW2FUo2bzSQN5JjaQNB3os/Dq7etF1e2LGcm1cYhDcEsGADRG061q+VPhAbb53JYx00EEfjNVCCeWRqTlJ0HivcMWxmbv8AdH61DT4VXbzM1zFXPPGcBRJHaZ2AJ0iK9Ps8FtYa3nuFbSDqdPkOpPpUvl9rly7dJtoLAMWrgYMbnTMIJBB1PSNB3jRyV0Sod2V3BuVRbtoijyoqqJ7KABP0rQYbgyjfWu2P4xYw6M926iKjKrEmcrPGVSBJkyNIqVgcbbvWxctOro2zKZBjSix8LgzPEvhxhbslUFp2YMXUSdNwATAn2qZwvkjDYfKUQl1Mh3Ylpgie3XtU27y6rY1MWXfMlo21TTIM0y3vr0qzZZB6b6jp6+9Z7I3dD+I6pMqsThagtaq6awcoBJYjqQAT7xpVdft1Yykx8IC5ICiZJ0Ajcma7YHERrtMbQRHSmcb4at+y9ttmH0PQ/KqHlo3UQ2bysGskKrwQtxPuFSd4iPpUtu6CsWb/AAmIBqbbcEVlsPxJbYLOYUSST2Akk+mlea85fGe4xjh37q3p+9uBTcckkDw7RkKum7CT6RU0Lk9p4lj7VlS111RQJJdlUR7moHA+YsNi4axdS4U80ah1kFZKtBEgkTEGa+ZOYeONiTaN0M15VIvXCSzMzE5WEkjRcp0AiSK9R+BHAItnFsCCVNpdTDwzFnI7jRfahFLwe1g0tcLFzpT8Q7BGKLmYAlVnLmMaCek961swap0dKrOM8CsYy0EvpnQwYOnr7ipeGw4k3MpVnClgWJ1A7TlkbSN4qRRyF08DbdsKAAIAAAHYDQCoXEeCWb72nuoHNl89uSYV9s0dTU6imFnHFo5Qi2QGPUzp9K6WgcozRMCY2nrFOopVmwvFBRRRTEVS10Wuaiui1J0Gft8i4dcaMWM+eSxUsSpc6Z9dZ12mK0dJS0kkuBtthSRThS0wONzDg1zOAUgggEEEEHqDoQalxQ6SCNqBWeK858TtHFphcPbXw8MwtkKYQO5DFBA6aBv8XpWy5l53WzwwXbFoszqyZCrt4ZVSHD5BpBESSB1noc5zT8LcQuOOMwjK3mF02328QEZm18sGJMx1q24pwW+MIWQZi18PcW06sWAEHbyhgwUwp1jXWuZ3CTaV2apbklZ51gOP3Sq+I1xFdQwN0FlDgQ1wZtwYgg9NDSHmbH3Xtpav3GIJRMpZREkkgW4ncfIj0r0/A4CzjMC5xVi5ea05ACoVvNOWAoXL3g+3pV/wvk+3Zv8AiqOirlOo8oChwTqGgAHuAO1RHT3fNHuW57XUux43jOFcRw5ZL1l7gxMEgh7odgZBJXUPv1nzV7F8OcSWwSq1h8O9s5HR0dQTuGTPupB26GRWnpRXRDT2u0c89XcqoWkNLSVqYDGFVeLuoLgtz5ypcDX7KlVJ7bsPrVsRVfi+Fh71u7mYG2txYBGVhcyyGHoVUj2pM0g/JW3VqJiLMirHEW6hvQUzzH4p8VZbS4ZZAuKXuGYlEIAtgzpmYifQV5wmCJwxK5C4uZycy6oiNqBMmJ2969s505SXG2cmiuDKOVDFe49j/IViLHwshobYR310GYmftAkSO1TKLbwLckZDlDlm7jMT4aubYIbPdylgNM3prqBE19J8vcKTC4a1YtklbahZb7THcsfUkk1Q8pcpLh1AVQAPStnYw2lOhx4ydbVTFOlcrVqK6imjObsWiiiqICiikoAWioGF49YuXnspettdtmHthgXWIJkdhmGvfTep1IKFpKKSmBW04U0U4VJ0D6C23rQKWKBi0tJS0CFFOpopwoEyl5q5ZGNs+Gbty2BJ8jQGn+MfeA7etef/APDXimFGTA40C3mLlS725Y9xDCvXBS0nFN2Cm0qKjlPC4i3hUXFsr3pbMymRBMqJgSQKmcP41YvlxZupcNs5XCtOU+v0Ou2h7UzjVxhYcIYYggH+EnQH5VivhFwZES7ezO1zM1pgzHyBSCUjbfWfU+tK6aQVabZ6NSikrIc/XuJgW/7NVSBJuD92bjdgBd8uXeeu1U8GaVujY0V45w3n7iuCuf8Aj8PduWjMlkVWU9Mr21yx6GfcVu+W/iNhMawS2zLcIMI6wTAkwwlT9alaieC5aMkrWV9jURTStZ/hvOiXL5sXLF+xczZR4luUY/3XSR8zArRVSafBm048kLE4WdqhtgCauCtN8OmUpFZa4aOtSBwtTEjakwHGrF27dtWrqvcsELdUHVCwkA/06gjcGrCgHJkZMHDSD5csZYG8zmnf0iu4SnUUEW2JRRRNAgopJomgYZtdum+ke3ekcSDGhpSapsDzdh72Mu4S2xa7ZXNcgeVdQMubqfMNqBpMpuVvhlawWMuYsXrt27cDg58oX94wZjCjUyK2U0k0k0ByLNFNmloArgKeKaKcKk3HinTTBTpoAcKWkopiHClBplKDQIeKWkBpaCTniVBU5toM1lPhc3iYa7e0/fYi88AREOVj/T+Na8iRBrlgsElpAlpFRRsqiAJ1OgorIXiiVRlpAaJpkCxVfhOXMPautdt2UR23ZVievTSrCaWaATa4FopJpty4FBLEAASSdAB60Coj8U4YmItNauglGjMFZkJgholSD0p96yRaKWzkOTKhOuUxCn1j+VcsBxa3eBNts2Uweh94PSq7m7gT4qyvg3PCv2nF2yx1UXF2zDsQSOu/WptNWikmnUsEPkTkROGrei4b1y8+d7jCGMbDczqWM9S1ama44bNkXPBfKuYrsWgZiPSZrpNUhPIs0TTZomgKFmiabRQOhaJps0Fv9+9AUOmo1jh1pHZ0torv9plRQzf4mAk/Ou80k0DodNJNNmkmgdDpopk0UDo4CnCiikWOApRRRQhC0tJRQIWgUUUCHLTxS0UEsBSikopkjgKKKKBCiiiimIWqjmz/AMne/wAI/MUUVE/ay9P3r+zFcnORiLcGJdgfUQdD9K9LpKK5ul9r/s6Oq9yCg0UV1nKFIKSigYtFJRQAUGiigYhooopgNpKKKCgooop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5848" name="AutoShape 8" descr="data:image/jpeg;base64,/9j/4AAQSkZJRgABAQAAAQABAAD/2wCEAAkGBhQSEBQUEhQVFBUVFBQVFhcUFBUUFRQVFBcVFRQUFBcXHCYeFxkjHBQVHy8gJCcpLSwsFh4xNTAqNSYrLCkBCQoKDgwOGg8PGiwkHyQsLCwsLCkpLCwsLCwsLCwsLCksKSkpLCwsLCwsLCwsKSwsLCwsKSwsKSwsKSwpLCwsLP/AABEIAMIBAwMBIgACEQEDEQH/xAAcAAABBQEBAQAAAAAAAAAAAAAAAQIEBQYDBwj/xABCEAACAQIEBAQDBQUGBAcAAAABAhEAAwQSITEFBkFREyJhcQeBkTJCobHRFCNSweEVYnKSovAXM4LSJDRTY3OTsv/EABoBAAMBAQEBAAAAAAAAAAAAAAABAgMEBQb/xAApEQACAgEDAwIGAwAAAAAAAAAAAQIRIQMSMQRBURQyEyJSYZGhQnGx/9oADAMBAAIRAxEAPwD1QCnCkFOikbCilrnduhFLMYVQSSegGppuBxqXra3LbBkYSCNjSCiRFOApFFPApjoAKWKUClWkOgC1nuO8lpi8Xh7912K4clltQMjMdmb1ED6Vo6KBUAWloqpbmWycX+yKxN7IWOUSqf4j0Ou1K6GW0UtQeE2LyKwvOHOY5SBBy+tT6E7QngaG1I1/lrT6SlpiCiKWlpiGxSxSxRFADaIpYoigCNj8ctm09xzCopYn0FUvKXF7+KDXrgCWiSLa5YMdGJO9aG7ZVhDAMOxEg/KlRABAAAHQaClWR2qFiiKWimISlFFFAhHuhRJIA9SB+dZbg3Mrvfuam5ahimimIfL5nXRZ1IGsjXStNicIlxcrqGWZg7GO46j0Old0WBA09BSabZSlFJ2rf+ED+19Ps/6v6elA4t5ZiSW2mCBH466VY0nhjsN5+ff3pmI3C3MyAnciiulFMClApwFAFPAqTc5XsOrqVcBlIgg7EdjS4fDKihUUKo2CgAD2ArrlpQtAxQKcKBXGw1w3HDKAgC5CDJJ1zSOnSgZIFKKWKIoEIzQJOgHfpSo4YAggg7EGQfaoXGuDJirLWrhYI0TkYqdDMSOlUmJ423Dwto4a4bCAKj228QwNBnBAg1MpbcsqMXLCNTXFMFbVy4RQ7CGYKAxA7nc1wwuNN+xnthrbMDl8VCCDsCV7daxuG4txDAsUxKXMa1wyrJC21AH2UULIPeaTmkrBRbdHoFLWE5g5p4jb/ZhZwyZ7xclCcxhMpyySIaCTGtbLheMa7bDPae03VXiQesEEyKcZJkyTRJdoEwT6DenRRNOiqIEiinRRTFYlJTqr+O8Oe/ZZLV58O5gi4kSI6QdwaQImqe4j8aWofBuGGxaCG5cusPtPdYszHqfQegqdFADaKWKKYCUtEUsUAJRSxSgUCsBSiliimTYtFFFAgpaKKAKcU8UwCugqToFp0UgpwFAwAoZwBJMD1pYpYpAOFLSAUsUyTnfsB1ZTMMCpgkGDpoRqKxo+I3DsIUwq32uspFuRLgHNHnuNC6TvJ2rassgg9dO29ZHHfDjhxC58KimYzWy6GBJGobUx3qXfYaL08yYSNcRZj/5E/Wspz7zIba2XwSribsulnwbmcpcZDqbSA+IMoMbRFePY7lDG2rjKtnEKhc5AiPdUKxJRQ4ENp19Kpr3EmWblu4wKlIR5YkFdXDgAHUbaGGG+prK5SxgutuWbDl34i8TQXPFuuwVx/wA+2C0nNIRrgyqYRtPQx1r17gvO93FOTbwjJaGWXvPkJzTOTKGDRGuvUbV4TwXA38deTw1e6gvAKxDkKJnPcSWRYzE6nqd6+gsLwm4igI40EQwgR6RtTTdsl1SOPMXC7uJNp7DZGQkGWKgD+IRvWkwqEIoY5mAALbSQNTVYbbgaqJBB0Mg/kelWdi/mE1cUrbJk20kGMD5D4ZAfoWEge4qs4VdxavlxIRg05WtKQFI6OCZ171cg0pqmiE6VUYb4mcUdLSW7aElyZYaFQBOnv3rly3z3ltW7N5Xe6CEkEEt6ma21zBi4pF1UbUx1ETpv1imWOEWUMpaRT3CgGsXpz3bkzVakNu1oL5dghtMo8wLZlJlOoEEQfWueAS+Hum8yFC/7oIpBVI++SdTNVy8WxS4jwzhptl4DgxlWdzEj8qvBeBYr1ABP/VMfka0jNSIlFxHUUtZPjHNhtY0WLTrccJnazl1A/wAfQxrFVOagrYoRcnSNZRVLgubLLlVbNbdp0cQJHTNtVmcZbXe4vfVl/XalGcZK0wcJLDR3FOFNRgRI1B2O804VZmxaKKWmISloooAKKKKAKgU8U0U4VJ0DxSigUoFADqKBRQATSB6YzntXB78dIoAlG5UHibTbYemnuNq4tiCK4Xr5IoArMLxRyGDiFUABj5Q8iSB/FAiSPXtXl2C+GiXcTfa6xNk6WgreYaACSNPKAAO+9b/GYe0bjABPEAnSMwDaZo9YifSqrCYvwjDAggwY7d6EjOTL7kjlJMDaa3auswZ80uFJEgCNAJ2n51rLWdRr5x3EBvpWdwt6Yg+3t0q2w2IYaTA6Ex8wKhlInMit6H3M/hXMvlMDQ9hqfnThis2giOpHbtPrT3hdSQBuTpAHeaRRJwmJzD1GhqUDXjXGviPiWxRt8PyeGr6OV8Xxgmrt/dt6NqNYEyK06/GTBq1pbue3nHmOUsLbafwjzL6+2nYWrFurCWlJK6N7ccAEnQASfYVD4Xxi1iFLWXzAGDoQR8jWZ4/8QjaZRYsC/bYD994qrb1mV9wPzqbwzjeAsjMhtWmYKXC5jrvEgQdzSeqt1WvuJaT23T+xpqQKN+9Uzc6YOP8Anr/lf/tqKfiDhBcC5yVyz4gU5Z/hI+1Pyiq+LBd1+SVpan0v8GkqswOEw73bl62i+IT4bvkIYlNIkjUVBPP2D/8AVP8Akf8ASkfn7CD77R3FtontNS9bT+pfkpaWp9LLTFcEs3BD21b3FQ15NwgM+CP8zfrUN/iHhBubn/1n+dcz8ScL/wC5/kH/AHVnKXTvL2/o0UOoXCf7NPYsKihVEKogAdAK61kv+JGHiQl0x/dT8s1MPxOw8fYuf6dfxqvU6K/kifTaz/izY0VjP+J1rpaufVaveAcyW8WpKSrLurRMHYiNxVQ6jTm9sZZJn0+rBbpRwW1FFFbmAUUUUAVQpwFIBThUnQKKeKaKdQAopaBSxQAwio96xNS4oy0CsrTgzTGwJq2yUeHQFo8i4zYx2NxBtWbbYWypi5cuDLccDWFYGYPYfM1o24MukiSANT1jSTWyv4aa8t+Jl44W9Zvi4QW8gUSCMksW7EajSs5ScFfJSipM0PhlNtNexPyirTAkswLMDlUkwCNNo1661XWOJ2rgtoLis9y2HAH3xGrL86l8PtuCdIA0nv7VbzkiqZeLeUdvb/e9eV/Fe1iAls3LrnDB8pCmHuvcLkLcVRBAUQO3vt6YLUx3qv5k5b/bMM1owpOqORPh3ACFcD0k/U96yaLTpnz3axxuXLi+L4VuMvWGAIMGN9tjptuai3bVy0ZJW5a/iZATHcHoa43uHNhbpS8uZgWDW9c2mx07mflVljsGFsHxiBcuMFS2Jy29tYnf1PasWlFpLg33fLb5PUPhu7Y3heKttqUyhZH31SRpuD5R9dKp7OHzQNQe4+91+RrWfCbgd7CYbNca2y3lRxE5xpor7Db3161k8biMl5wPuuwH/SSK4Ot08RaOzo5+5MGtZiAg7AdCT60zwOh6T9a4PjTodpMyPzpw4hAI01iep+tedtZ6NnZkJIzaxA9YFI6a6bdOtRxiZOkn+Yphx1Pax2iabZIknXQRJP8AsUtxZ1gDvH+9Krhjd6P23+lGxisn+HXQYc5c3SY+faq042ANe8063jCQY9DFDgx7iyVa0fJWKFvFIZ+0chHcMP5HKaxrY8ZAPvA6+1d+E4w+PaAOpuIB82Aq9JSjNSXZmepU4NPwe/A0tQOI8Ut4e0928wS2gLMx6D+Z9KfwniiYiyl23myXFDLmGUwdjHSvqbPlmiZRRRTEVYpwpopwqToHinCmCnigBwpRSCnCglixXPEh8h8PLn+7nnLPrGtc7eBAutdl5ZQpGclIXYhdgfWo/HcNiLlojDXVs3JBDMocadCCDoaXYO5YqO9LXDALcFpBdZWuBQHZRlVmjUgdBUiqIOc6ka6R0Ma9j1rAc88VwV+7+xX8Pfv3fKyrbSNx9pXzCBuCdt63l/EhfU9v17VXjCr4heBnMAmNcskgTvAJJj3qJGkTP8D5Ws4VVW3a8MRmALZ2BYQ2usHoYOsVf2rQ0A6bV1Nss+nTQfzqSLWWpYzmljv9K5cU4ilm2XuEgDeAWP0GtOxOMCj1rG8045rtu5bRirFYDgTB0PX/AHrSSE3R5rzTxzCcRxsrbNsLmDO0q1wqQAXWPJtGutZDmvC3FvSdjmKan7IAIgdNIq9xXJ1xUJtN5wrEqVBzuJJ1PedKx2Nx912IuEyDBkZcsfdjoBG1StOW/d2KepFx2ns3wv5gY8PUXpPhsyW4IjIIPn9Rmj5VleJ8SDXrjDTMzHXrJJmq+xzemHw37OiMzIpXxF0VmYks2uukkesdNqrLXEmfa05GgzEbek1l1Gm50adNqqFlycf2329hTP271rP4rjOViDbjbrp+Vcf7e/uf6v6Vgulfg6/Vx8mp/bmT0JH4GuYxlZv+3z/CPqadc4852RR/mM/jT9K/Aerj5NG+JjSR8qFuMRIkgdv0rLf29cnZfof1qRa41f8AugD2B/Wm+lkvAvVxZfftJpy4hgdJFUK4rEnb/wDIqVh7OLJ0P+lf0o9M/sHqkXC3GY9ST85rT/D/AIW93iFoFSVtt4jnoMolZPvAqNyDwK42IBxAzqZ0IgfhFe28J4VasqRatrbDanKNz61UOlymyZ9T8rSInNfCGxWGayoUhiuYN1UGdD0Ox+VXOCsBERAAAqqoA2gCNKcts11VK71HNnnylih9FFFUZFWKeKYKeKg6BwFOFNpwpgOFOFMFc8VjEtrmuOqKN2dgqj5nSgRIFZ/n3mf9gwF2+AC4hLYPW4+i6dY1MelVD/F7BSQnivlbKzKgyjfWSwmYMd4qTzNYwvFsF4K4gFWZGBtkFwUMwVOoO+hFTvTwmG1rkpeAfFpBZwq4lLpe7YtMbgUHO5uG0/kUTplLSN+g2reXcbOifXt7VRcK4Ilq1ZQLPg2xbQkDMAN9ehMVc2k/rUpsbS7Ai99+vr611Wwd9o2rqluPU029iAo1pALmAHQVBxnEgo/3JqFj+LAbn5Cs3jOKktO56doqkrJbSJ2P4hIiazXEMcFzEtCjWSetVnMXMyWNGOa4RK2wdT6n+FfWvMeN8XvYhpuMYmQo0VfYd/U61somEpm14rx246lMLGYz5zuD/dn8zUPhHwzuXTnunViD5tZJ3Pc9aicj8XHiql1ZI2O2YDpPeva8CqkAC3lJgA/aP4bUpCir5KC18L7aqBEgDUxrp2FXw5AwxQKE2GsTH1rS4dyW1M96lMstMnaI6awZjvpWLZ0pJHjPxM+GC5Rew66ovnUayo+8PUfl7V5Q/K96fKsjvIH1mvrrE2QRJHQjWOteT848qi1Zv7BCvl1iJPl19CR9KpOkDjbPHMPwwJcZboaVj7Oo7ma0K8vsRbaza8VXIBYMAFHUkHXv9K9K5Y+F1o4e210lneLjtMlidTqehEVtOH8n2bS5UQAfz70st2VtSR898ycqthSl9VlMwDiNj/X863PCOShdtq6LKsAwPcESK9avcu2riFHtqyncMJBjWpuE4WltQqKFUaAAQB7VVE0keVcu8rLiM8LkNtsrKw1B+XzrWYPkNBvr+FbO1hFEwAJ1MCJPc12CRQousic12KTh3LNu2ZVQD39qu0SKdRVJUZuTYUUUUyQorjawoUQM0a7sx3M7k+tFLI8EFaeBTRThSNxwpaSaJoGKXqj41yph8VdW5eDNlAGXMcjRqMw/QiatrqzVbc4hlfIeolT0MaMPcafIiolFSwwTa4IPMHHcJgrD3GS1EKuUIgLhfsLEahZJA1jWK8PxHMrYm/cvYTCqjByAU8qKDtIBAnrp9a0Hxnw63MtwXJNuFa3nWFDEnPk3kyuo6DWvM+GcWawfJLBt11APQbdamcdywCdcnsnK3xEbD27VjF2nYSF8VCpgEiMw0mCT0GkV634gA0ivm3jF+MP4Zyi8UBKg/YkiTrrI21961PwuuXFN0s+IW2FXLbu3JtyS0lVbWfLMjTzVlozclTKnGsnreK4oF6getUOP4v2+c1WY3iy65fmfWqfGcXVBmc69B1b2H866lE53In4jEkySdu+mnX2rJ43m5HY28OQ7Dd/ujvk/i99veqHmDiF/EuFY+HZIkINj2LN9/wDL8603KnINoBL3mZmE6kADcGABr86N3zbUCjcdxmcTwr7V1lLtqSQMznv71B4dhkvnKRlbop6+x6n0r088Swdq54Zdc0kGFLAEAmCwETp9aj4nkrD42buGdQ4Oq/ZJI1zBd+u9KWpXt/AR0b5MSeHJZILMEMypJgyOor13g/FsyqVMHKNTHUax6VkrHJD4qyv7QGtshIViAWZTEhlPqN+taXh/AvAtIgYtkES0SR8vpSUnPNFfDUODTYS7rrqPr86tLbev61lsNfI/T1q8wmIkb/1pNFJ2NtcvIlw3EuXlJ3AusyH0KNIj0+kUzmDgVvE2XtXASrDoYIgyCD7gVbWzpTzbqEkuCtz7lfw3DKqIpGYoAitEtEAHbbYTVjdcIpYzAEmASfoKiAFWqwtvIrVcET8lKebLPQOR3gCfqaS1zYhP2GjvIn6VM4jwC3d1jK38Sj8xsaZgeWbNshoLsJgt0nsBpXPt193Ko13aG26dlqrSJrmuJQsUDKWABKgjMAZAJG4Bg6+hqPfN4XFyBDb+9JIceo6GvNrvB24fx+1eRl8PFi4LpuvkWWIYhCd3JEhZ1INdO459h6h+1r4nh65smf7LZYnL9qImekzXakpl3EqpUMwBcwoJALEAmF7mAT8qog6UlAooAWikooArBThXNWroKk6B4FFM8dZjMJOwkSdJiPan0DGOKz3MGBz233kAsuUkMGAMFSNj0+daIiuT26TV4A8Dw3DMXisRnQhiozBrm4ywFBJBDHXtWNtcMe5i3VFCXUYkqxVAGU65RoNImK+oMZZ00rzzmT4ZWcViRiGZkMDxFAEPlgAk9NBWcdPasBKV5PIhiRh8RmuA3N58w1YxqWgg/j0NaHlvmt7+LAW2FUo2bzSQN5JjaQNB3os/Dq7etF1e2LGcm1cYhDcEsGADRG061q+VPhAbb53JYx00EEfjNVCCeWRqTlJ0HivcMWxmbv8AdH61DT4VXbzM1zFXPPGcBRJHaZ2AJ0iK9Ps8FtYa3nuFbSDqdPkOpPpUvl9rly7dJtoLAMWrgYMbnTMIJBB1PSNB3jRyV0Sod2V3BuVRbtoijyoqqJ7KABP0rQYbgyjfWu2P4xYw6M926iKjKrEmcrPGVSBJkyNIqVgcbbvWxctOro2zKZBjSix8LgzPEvhxhbslUFp2YMXUSdNwATAn2qZwvkjDYfKUQl1Mh3Ylpgie3XtU27y6rY1MWXfMlo21TTIM0y3vr0qzZZB6b6jp6+9Z7I3dD+I6pMqsThagtaq6awcoBJYjqQAT7xpVdft1Yykx8IC5ICiZJ0Ajcma7YHERrtMbQRHSmcb4at+y9ttmH0PQ/KqHlo3UQ2bysGskKrwQtxPuFSd4iPpUtu6CsWb/AAmIBqbbcEVlsPxJbYLOYUSST2Akk+mlea85fGe4xjh37q3p+9uBTcckkDw7RkKum7CT6RU0Lk9p4lj7VlS111RQJJdlUR7moHA+YsNi4axdS4U80ah1kFZKtBEgkTEGa+ZOYeONiTaN0M15VIvXCSzMzE5WEkjRcp0AiSK9R+BHAItnFsCCVNpdTDwzFnI7jRfahFLwe1g0tcLFzpT8Q7BGKLmYAlVnLmMaCek961swap0dKrOM8CsYy0EvpnQwYOnr7ipeGw4k3MpVnClgWJ1A7TlkbSN4qRRyF08DbdsKAAIAAAHYDQCoXEeCWb72nuoHNl89uSYV9s0dTU6imFnHFo5Qi2QGPUzp9K6WgcozRMCY2nrFOopVmwvFBRRRTEVS10Wuaiui1J0Gft8i4dcaMWM+eSxUsSpc6Z9dZ12mK0dJS0kkuBtthSRThS0wONzDg1zOAUgggEEEEHqDoQalxQ6SCNqBWeK858TtHFphcPbXw8MwtkKYQO5DFBA6aBv8XpWy5l53WzwwXbFoszqyZCrt4ZVSHD5BpBESSB1noc5zT8LcQuOOMwjK3mF02328QEZm18sGJMx1q24pwW+MIWQZi18PcW06sWAEHbyhgwUwp1jXWuZ3CTaV2apbklZ51gOP3Sq+I1xFdQwN0FlDgQ1wZtwYgg9NDSHmbH3Xtpav3GIJRMpZREkkgW4ncfIj0r0/A4CzjMC5xVi5ea05ACoVvNOWAoXL3g+3pV/wvk+3Zv8AiqOirlOo8oChwTqGgAHuAO1RHT3fNHuW57XUux43jOFcRw5ZL1l7gxMEgh7odgZBJXUPv1nzV7F8OcSWwSq1h8O9s5HR0dQTuGTPupB26GRWnpRXRDT2u0c89XcqoWkNLSVqYDGFVeLuoLgtz5ypcDX7KlVJ7bsPrVsRVfi+Fh71u7mYG2txYBGVhcyyGHoVUj2pM0g/JW3VqJiLMirHEW6hvQUzzH4p8VZbS4ZZAuKXuGYlEIAtgzpmYifQV5wmCJwxK5C4uZycy6oiNqBMmJ2969s505SXG2cmiuDKOVDFe49j/IViLHwshobYR310GYmftAkSO1TKLbwLckZDlDlm7jMT4aubYIbPdylgNM3prqBE19J8vcKTC4a1YtklbahZb7THcsfUkk1Q8pcpLh1AVQAPStnYw2lOhx4ydbVTFOlcrVqK6imjObsWiiiqICiikoAWioGF49YuXnspettdtmHthgXWIJkdhmGvfTep1IKFpKKSmBW04U0U4VJ0D6C23rQKWKBi0tJS0CFFOpopwoEyl5q5ZGNs+Gbty2BJ8jQGn+MfeA7etef/APDXimFGTA40C3mLlS725Y9xDCvXBS0nFN2Cm0qKjlPC4i3hUXFsr3pbMymRBMqJgSQKmcP41YvlxZupcNs5XCtOU+v0Ou2h7UzjVxhYcIYYggH+EnQH5VivhFwZES7ezO1zM1pgzHyBSCUjbfWfU+tK6aQVabZ6NSikrIc/XuJgW/7NVSBJuD92bjdgBd8uXeeu1U8GaVujY0V45w3n7iuCuf8Aj8PduWjMlkVWU9Mr21yx6GfcVu+W/iNhMawS2zLcIMI6wTAkwwlT9alaieC5aMkrWV9jURTStZ/hvOiXL5sXLF+xczZR4luUY/3XSR8zArRVSafBm048kLE4WdqhtgCauCtN8OmUpFZa4aOtSBwtTEjakwHGrF27dtWrqvcsELdUHVCwkA/06gjcGrCgHJkZMHDSD5csZYG8zmnf0iu4SnUUEW2JRRRNAgopJomgYZtdum+ke3ekcSDGhpSapsDzdh72Mu4S2xa7ZXNcgeVdQMubqfMNqBpMpuVvhlawWMuYsXrt27cDg58oX94wZjCjUyK2U0k0k0ByLNFNmloArgKeKaKcKk3HinTTBTpoAcKWkopiHClBplKDQIeKWkBpaCTniVBU5toM1lPhc3iYa7e0/fYi88AREOVj/T+Na8iRBrlgsElpAlpFRRsqiAJ1OgorIXiiVRlpAaJpkCxVfhOXMPautdt2UR23ZVievTSrCaWaATa4FopJpty4FBLEAASSdAB60Coj8U4YmItNauglGjMFZkJgholSD0p96yRaKWzkOTKhOuUxCn1j+VcsBxa3eBNts2Uweh94PSq7m7gT4qyvg3PCv2nF2yx1UXF2zDsQSOu/WptNWikmnUsEPkTkROGrei4b1y8+d7jCGMbDczqWM9S1ama44bNkXPBfKuYrsWgZiPSZrpNUhPIs0TTZomgKFmiabRQOhaJps0Fv9+9AUOmo1jh1pHZ0torv9plRQzf4mAk/Ou80k0DodNJNNmkmgdDpopk0UDo4CnCiikWOApRRRQhC0tJRQIWgUUUCHLTxS0UEsBSikopkjgKKKKBCiiiimIWqjmz/AMne/wAI/MUUVE/ay9P3r+zFcnORiLcGJdgfUQdD9K9LpKK5ul9r/s6Oq9yCg0UV1nKFIKSigYtFJRQAUGiigYhooopgNpKKKCgooop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5850" name="Picture 10" descr="zdrowe papierosy 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1991" y="3140968"/>
            <a:ext cx="4740019" cy="35550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/>
          <a:lstStyle/>
          <a:p>
            <a:pPr algn="ctr"/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PAPIEROS-NIE DZIĘKUJĘ</a:t>
            </a:r>
            <a:endParaRPr lang="pl-PL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H:\Zdjecia ulotki\DSCN0119.jpg"/>
          <p:cNvPicPr>
            <a:picLocks noChangeAspect="1" noChangeArrowheads="1"/>
          </p:cNvPicPr>
          <p:nvPr/>
        </p:nvPicPr>
        <p:blipFill>
          <a:blip r:embed="rId2" cstate="print"/>
          <a:srcRect l="4198" t="8395" r="302" b="7659"/>
          <a:stretch>
            <a:fillRect/>
          </a:stretch>
        </p:blipFill>
        <p:spPr bwMode="auto">
          <a:xfrm>
            <a:off x="454790" y="1071546"/>
            <a:ext cx="8234420" cy="542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258204" cy="1062022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SZKOŁA PROMUJĄCA ZDROWIE</a:t>
            </a:r>
            <a:endParaRPr lang="pl-PL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rg_hi" descr="http://t3.gstatic.com/images?q=tbn:ANd9GcR_9PHRyfuK8I7FXvcvcaUzcdc1nz7-dm8WVa_9cEUkEgwnTkHi">
            <a:hlinkClick r:id="rId2"/>
          </p:cNvPr>
          <p:cNvPicPr/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2699792" y="2276872"/>
            <a:ext cx="3714776" cy="32861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99032"/>
          </a:xfrm>
        </p:spPr>
        <p:txBody>
          <a:bodyPr/>
          <a:lstStyle/>
          <a:p>
            <a:pPr algn="ctr"/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PAPIEROS- NIE DZIĘKUJĘ</a:t>
            </a:r>
            <a:endParaRPr lang="pl-PL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:\Zdjecia ulotki\DSCN01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91" t="9963"/>
          <a:stretch>
            <a:fillRect/>
          </a:stretch>
        </p:blipFill>
        <p:spPr bwMode="auto">
          <a:xfrm>
            <a:off x="736930" y="1214422"/>
            <a:ext cx="7670141" cy="5311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99032"/>
          </a:xfrm>
        </p:spPr>
        <p:txBody>
          <a:bodyPr/>
          <a:lstStyle/>
          <a:p>
            <a:pPr algn="ctr"/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PAPIEROS- NIE DZIĘKUJĘ</a:t>
            </a:r>
            <a:endParaRPr lang="pl-PL" dirty="0"/>
          </a:p>
        </p:txBody>
      </p:sp>
      <p:pic>
        <p:nvPicPr>
          <p:cNvPr id="3074" name="Picture 2" descr="H:\Zdjecia ulotki\DSCN0120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2922" t="12987" r="3561" b="7792"/>
          <a:stretch>
            <a:fillRect/>
          </a:stretch>
        </p:blipFill>
        <p:spPr bwMode="auto">
          <a:xfrm>
            <a:off x="464315" y="1285860"/>
            <a:ext cx="8215370" cy="5220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399032"/>
          </a:xfrm>
        </p:spPr>
        <p:txBody>
          <a:bodyPr/>
          <a:lstStyle/>
          <a:p>
            <a:pPr algn="ctr"/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PAPIEROS- NIE DZIĘKUJĘ</a:t>
            </a:r>
            <a:endParaRPr lang="pl-PL" dirty="0"/>
          </a:p>
        </p:txBody>
      </p:sp>
      <p:pic>
        <p:nvPicPr>
          <p:cNvPr id="4098" name="Picture 2" descr="H:\Zdjecia ulotki\DSCN0121.jpg"/>
          <p:cNvPicPr>
            <a:picLocks noChangeAspect="1" noChangeArrowheads="1"/>
          </p:cNvPicPr>
          <p:nvPr/>
        </p:nvPicPr>
        <p:blipFill>
          <a:blip r:embed="rId2" cstate="print"/>
          <a:srcRect l="3000" t="13333" r="6990" b="5333"/>
          <a:stretch>
            <a:fillRect/>
          </a:stretch>
        </p:blipFill>
        <p:spPr bwMode="auto">
          <a:xfrm>
            <a:off x="514105" y="1142984"/>
            <a:ext cx="8115790" cy="5500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99032"/>
          </a:xfrm>
        </p:spPr>
        <p:txBody>
          <a:bodyPr/>
          <a:lstStyle/>
          <a:p>
            <a:pPr algn="ctr"/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PAPIEROS- NIE DZIĘKUJĘ</a:t>
            </a:r>
            <a:endParaRPr lang="pl-PL" dirty="0"/>
          </a:p>
        </p:txBody>
      </p:sp>
      <p:pic>
        <p:nvPicPr>
          <p:cNvPr id="5122" name="Picture 2" descr="H:\Zdjecia ulotki\DSCN0122.jpg"/>
          <p:cNvPicPr>
            <a:picLocks noChangeAspect="1" noChangeArrowheads="1"/>
          </p:cNvPicPr>
          <p:nvPr/>
        </p:nvPicPr>
        <p:blipFill>
          <a:blip r:embed="rId2" cstate="print"/>
          <a:srcRect t="6896" b="9196"/>
          <a:stretch>
            <a:fillRect/>
          </a:stretch>
        </p:blipFill>
        <p:spPr bwMode="auto">
          <a:xfrm>
            <a:off x="428596" y="1142984"/>
            <a:ext cx="8285872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08912" cy="1210392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UCZESTNICY KONKURSÓW</a:t>
            </a:r>
            <a:endParaRPr lang="pl-PL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17" name="Picture 1" descr="D:\Moje różne rzeczy\Biologia,Chemia, Matematyka, Geografia i Fizyka- testy\DSCN0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7372609" cy="5530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399032"/>
          </a:xfrm>
        </p:spPr>
        <p:txBody>
          <a:bodyPr>
            <a:noAutofit/>
          </a:bodyPr>
          <a:lstStyle/>
          <a:p>
            <a:pPr lvl="0" algn="ctr"/>
            <a:r>
              <a:rPr lang="pl-PL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SPOTKANIE Z LEKARZEM W RAMACH REALIZACJI PROGRAMU ANTYNIKOTYNOWEGO </a:t>
            </a:r>
            <a:br>
              <a:rPr lang="pl-PL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pl-PL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„ZNAJDŹ WŁAŚCIWE ROZWIĄZANIE”.</a:t>
            </a:r>
            <a:endParaRPr lang="pl-PL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698200"/>
            <a:ext cx="2643206" cy="415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 descr="HH0165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000636"/>
            <a:ext cx="1487488" cy="1600200"/>
          </a:xfrm>
          <a:prstGeom prst="rect">
            <a:avLst/>
          </a:prstGeom>
          <a:noFill/>
        </p:spPr>
      </p:pic>
      <p:pic>
        <p:nvPicPr>
          <p:cNvPr id="8" name="Picture 5" descr="HH0165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715140" y="5013176"/>
            <a:ext cx="1487488" cy="1600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SPOTKANIE Z LEKARZEM</a:t>
            </a:r>
            <a:endParaRPr lang="pl-PL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ymbol zastępczy zawartości 3" descr="Kliknij, aby powiększyć fotkę.">
            <a:hlinkClick r:id="rId2" tooltip="&quot;Gimnazjum im. Jana Pawła II w Łęczycy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59" y="1214422"/>
            <a:ext cx="7768882" cy="54546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399032"/>
          </a:xfrm>
        </p:spPr>
        <p:txBody>
          <a:bodyPr/>
          <a:lstStyle/>
          <a:p>
            <a:pPr algn="ctr"/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SPOTKANIE Z LEKARZEM </a:t>
            </a:r>
            <a:endParaRPr lang="pl-PL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ymbol zastępczy zawartości 3" descr="Kliknij, aby powiększyć fotkę.">
            <a:hlinkClick r:id="rId2" tooltip="&quot;Gimnazjum im. Jana Pawła II w Łęczycy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928670"/>
            <a:ext cx="7715304" cy="57404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363272" cy="785242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PROJEKTY EDUKACYJNE		</a:t>
            </a:r>
            <a:endParaRPr lang="pl-PL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194421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pl-PL" sz="2800" dirty="0" smtClean="0"/>
              <a:t> 	</a:t>
            </a:r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 ramach programu „Szkoła promująca zdrowie” uczniowie klas II gimnazjum realizowali następujące projekty edukacyjne :</a:t>
            </a:r>
          </a:p>
          <a:p>
            <a:pPr algn="ctr"/>
            <a:endParaRPr lang="pl-P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Zwój pionowy 3"/>
          <p:cNvSpPr/>
          <p:nvPr/>
        </p:nvSpPr>
        <p:spPr>
          <a:xfrm>
            <a:off x="0" y="3212976"/>
            <a:ext cx="3240360" cy="316835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Zwój pionowy 4"/>
          <p:cNvSpPr/>
          <p:nvPr/>
        </p:nvSpPr>
        <p:spPr>
          <a:xfrm>
            <a:off x="2987824" y="3212976"/>
            <a:ext cx="3240360" cy="316835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Zwój pionowy 5"/>
          <p:cNvSpPr/>
          <p:nvPr/>
        </p:nvSpPr>
        <p:spPr>
          <a:xfrm>
            <a:off x="5903640" y="3212976"/>
            <a:ext cx="3240360" cy="316835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899592" y="4005064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accent6">
                    <a:lumMod val="75000"/>
                  </a:schemeClr>
                </a:solidFill>
              </a:rPr>
              <a:t>„Nakręć się na zdrowie”</a:t>
            </a:r>
            <a:endParaRPr lang="pl-PL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635896" y="3933056"/>
            <a:ext cx="19442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accent6">
                    <a:lumMod val="75000"/>
                  </a:schemeClr>
                </a:solidFill>
              </a:rPr>
              <a:t>„Związki chemiczne występujące </a:t>
            </a:r>
          </a:p>
          <a:p>
            <a:pPr algn="ctr"/>
            <a:r>
              <a:rPr lang="pl-PL" sz="2000" b="1" dirty="0" smtClean="0">
                <a:solidFill>
                  <a:schemeClr val="accent6">
                    <a:lumMod val="75000"/>
                  </a:schemeClr>
                </a:solidFill>
              </a:rPr>
              <a:t>w pożywieniu”</a:t>
            </a:r>
            <a:endParaRPr lang="pl-PL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588224" y="4005064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accent6">
                    <a:lumMod val="75000"/>
                  </a:schemeClr>
                </a:solidFill>
              </a:rPr>
              <a:t>„Jak bawić się bez używek ?”</a:t>
            </a:r>
            <a:endParaRPr lang="pl-PL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5" grpId="0" animBg="1"/>
      <p:bldP spid="6" grpId="0" animBg="1"/>
      <p:bldP spid="8" grpId="0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wój pionowy 4"/>
          <p:cNvSpPr/>
          <p:nvPr/>
        </p:nvSpPr>
        <p:spPr>
          <a:xfrm>
            <a:off x="1187624" y="2204864"/>
            <a:ext cx="3600400" cy="381642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Zwój pionowy 5"/>
          <p:cNvSpPr/>
          <p:nvPr/>
        </p:nvSpPr>
        <p:spPr>
          <a:xfrm>
            <a:off x="5148064" y="2492896"/>
            <a:ext cx="3240360" cy="316835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1763688" y="2924944"/>
            <a:ext cx="2376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accent6">
                    <a:lumMod val="75000"/>
                  </a:schemeClr>
                </a:solidFill>
              </a:rPr>
              <a:t>„Rozwój zainteresowań uczniów gimnazjum drogą do kariery”</a:t>
            </a:r>
            <a:endParaRPr lang="pl-PL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012160" y="3284984"/>
            <a:ext cx="1584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accent6">
                    <a:lumMod val="75000"/>
                  </a:schemeClr>
                </a:solidFill>
              </a:rPr>
              <a:t>„Z nauką ścisłą za pan brat”</a:t>
            </a:r>
            <a:endParaRPr lang="pl-PL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5282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PROJEKTY EDUKACYJNE		</a:t>
            </a:r>
            <a:endParaRPr lang="pl-PL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SZKOŁA PROMUJĄCA ZDROWIE</a:t>
            </a:r>
            <a:endParaRPr lang="pl-PL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971600" y="2420888"/>
            <a:ext cx="7056784" cy="2631490"/>
          </a:xfrm>
          <a:prstGeom prst="rect">
            <a:avLst/>
          </a:prstGeom>
          <a:gradFill flip="none" rotWithShape="1">
            <a:gsLst>
              <a:gs pos="0">
                <a:srgbClr val="F8A668">
                  <a:tint val="66000"/>
                  <a:satMod val="160000"/>
                </a:srgbClr>
              </a:gs>
              <a:gs pos="50000">
                <a:srgbClr val="F8A668">
                  <a:tint val="44500"/>
                  <a:satMod val="160000"/>
                </a:srgbClr>
              </a:gs>
              <a:gs pos="100000">
                <a:srgbClr val="F8A668">
                  <a:tint val="23500"/>
                  <a:satMod val="160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 roku szkolnym 2011/2012 Gimnazjum im. Jana Pawła II weszło w </a:t>
            </a:r>
            <a:r>
              <a:rPr kumimoji="0" lang="pl-PL" sz="2800" b="1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okres przygotowawczy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 celu wstąpienia do </a:t>
            </a:r>
            <a:r>
              <a:rPr lang="pl-PL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Regionalnej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Sieci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Szkół Promujących  Zdrowie</a:t>
            </a:r>
            <a:r>
              <a:rPr kumimoji="0" lang="pl-PL" sz="28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pl-PL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PROMOWANIE AKTYWNEGO SPEDZANIA WOLNEGO CZASU</a:t>
            </a:r>
            <a:endParaRPr lang="pl-PL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Objaśnienie w chmurce 3"/>
          <p:cNvSpPr/>
          <p:nvPr/>
        </p:nvSpPr>
        <p:spPr>
          <a:xfrm>
            <a:off x="251520" y="2204864"/>
            <a:ext cx="4032448" cy="2376264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Objaśnienie w chmurce 4"/>
          <p:cNvSpPr/>
          <p:nvPr/>
        </p:nvSpPr>
        <p:spPr>
          <a:xfrm>
            <a:off x="4716016" y="1556792"/>
            <a:ext cx="4248472" cy="2088232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827584" y="2852936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„KOŁO CHEERLEADEREK”</a:t>
            </a:r>
            <a:endParaRPr lang="pl-PL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652120" y="1988840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KOŁO „ŁAZIKI”</a:t>
            </a:r>
            <a:endParaRPr lang="pl-PL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Objaśnienie w chmurce 7"/>
          <p:cNvSpPr/>
          <p:nvPr/>
        </p:nvSpPr>
        <p:spPr>
          <a:xfrm>
            <a:off x="4211960" y="4005064"/>
            <a:ext cx="4032448" cy="2376264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5292080" y="4581128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„MAJÓWKA ZDROWIA”</a:t>
            </a:r>
            <a:endParaRPr lang="pl-P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gimnazjum-chealerderki-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532789"/>
            <a:ext cx="7218040" cy="4812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KOŁO CHEERLEADEREK </a:t>
            </a:r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sym typeface="Wingdings" pitchFamily="2" charset="2"/>
              </a:rPr>
              <a:t></a:t>
            </a:r>
            <a:endParaRPr lang="pl-PL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KOŁO CHEERLEADEREK </a:t>
            </a:r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sym typeface="Wingdings" pitchFamily="2" charset="2"/>
              </a:rPr>
              <a:t></a:t>
            </a:r>
            <a:endParaRPr lang="pl-PL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9698" name="Picture 2" descr="Kliknij, aby powiększyć fotkę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7143750" cy="476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„Koło Łaziki”</a:t>
            </a:r>
            <a:endParaRPr lang="pl-PL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6866" name="Picture 2" descr="G:\łaziki\zdjęcie0034.jpg"/>
          <p:cNvPicPr>
            <a:picLocks noChangeAspect="1" noChangeArrowheads="1"/>
          </p:cNvPicPr>
          <p:nvPr/>
        </p:nvPicPr>
        <p:blipFill>
          <a:blip r:embed="rId2" cstate="print"/>
          <a:srcRect r="6061"/>
          <a:stretch>
            <a:fillRect/>
          </a:stretch>
        </p:blipFill>
        <p:spPr bwMode="auto">
          <a:xfrm>
            <a:off x="467544" y="1412776"/>
            <a:ext cx="4464496" cy="3564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867" name="Picture 3" descr="G:\łaziki\zdjęcie0039.jpg"/>
          <p:cNvPicPr>
            <a:picLocks noChangeAspect="1" noChangeArrowheads="1"/>
          </p:cNvPicPr>
          <p:nvPr/>
        </p:nvPicPr>
        <p:blipFill>
          <a:blip r:embed="rId3" cstate="print"/>
          <a:srcRect l="6895" t="3878" r="13814" b="455"/>
          <a:stretch>
            <a:fillRect/>
          </a:stretch>
        </p:blipFill>
        <p:spPr bwMode="auto">
          <a:xfrm>
            <a:off x="5580112" y="764704"/>
            <a:ext cx="3168352" cy="5096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19256" cy="1001266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„Koło Łaziki”</a:t>
            </a:r>
            <a:endParaRPr lang="pl-PL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7890" name="Picture 2" descr="G:\łaziki\zdjęcie0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6530082" cy="48975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D7DF8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„Koło Łaziki”</a:t>
            </a:r>
            <a:endParaRPr lang="pl-PL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8914" name="Picture 2" descr="G:\łaziki\Zdjęcie0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24744"/>
            <a:ext cx="7154531" cy="53658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D7DF8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„MAJÓWKA ZDROWIA”</a:t>
            </a:r>
            <a:endParaRPr lang="pl-PL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3010" name="Picture 2" descr="http://gimlca.pl/img/1112/majowka/gimnazjum-majowka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359774" cy="4906516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„MAJÓWKA ZDROWIA”</a:t>
            </a:r>
            <a:endParaRPr lang="pl-PL" dirty="0"/>
          </a:p>
        </p:txBody>
      </p:sp>
      <p:pic>
        <p:nvPicPr>
          <p:cNvPr id="41986" name="Picture 2" descr="http://gimlca.pl/img/1112/majowka/gimnazjum-majowka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7431782" cy="4954521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500174"/>
          </a:xfrm>
        </p:spPr>
        <p:txBody>
          <a:bodyPr/>
          <a:lstStyle/>
          <a:p>
            <a:pPr algn="ctr"/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n-lt"/>
              </a:rPr>
              <a:t>TEMATYKA NASZYCH GODZIN WYCHOWAWCZYCH</a:t>
            </a:r>
            <a:endParaRPr lang="pl-PL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n-lt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42910" y="1857364"/>
            <a:ext cx="7929618" cy="341632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3600" b="1" i="1" dirty="0" smtClean="0">
                <a:solidFill>
                  <a:schemeClr val="accent5">
                    <a:lumMod val="50000"/>
                  </a:schemeClr>
                </a:solidFill>
              </a:rPr>
              <a:t>      Co wiem  o paleniu papierosów. </a:t>
            </a:r>
          </a:p>
          <a:p>
            <a:pPr algn="ctr"/>
            <a:r>
              <a:rPr lang="pl-PL" sz="3600" b="1" i="1" dirty="0" smtClean="0">
                <a:solidFill>
                  <a:schemeClr val="accent5">
                    <a:lumMod val="50000"/>
                  </a:schemeClr>
                </a:solidFill>
              </a:rPr>
              <a:t>  Wpływ nikotyny na nasze ciało.</a:t>
            </a:r>
          </a:p>
          <a:p>
            <a:pPr algn="ctr"/>
            <a:r>
              <a:rPr lang="pl-PL" sz="3600" b="1" i="1" dirty="0" smtClean="0">
                <a:solidFill>
                  <a:schemeClr val="accent5">
                    <a:lumMod val="50000"/>
                  </a:schemeClr>
                </a:solidFill>
              </a:rPr>
              <a:t> Metody radzenia sobie ze stresem.</a:t>
            </a:r>
          </a:p>
          <a:p>
            <a:pPr algn="ctr"/>
            <a:r>
              <a:rPr lang="pl-PL" sz="3600" b="1" i="1" dirty="0" smtClean="0">
                <a:solidFill>
                  <a:schemeClr val="accent5">
                    <a:lumMod val="50000"/>
                  </a:schemeClr>
                </a:solidFill>
              </a:rPr>
              <a:t>Być asertywnym. </a:t>
            </a:r>
            <a:endParaRPr lang="pl-PL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Gwiazda 5-ramienna 3"/>
          <p:cNvSpPr/>
          <p:nvPr/>
        </p:nvSpPr>
        <p:spPr>
          <a:xfrm>
            <a:off x="2285984" y="2000240"/>
            <a:ext cx="428628" cy="42862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5" name="Gwiazda 5-ramienna 4"/>
          <p:cNvSpPr/>
          <p:nvPr/>
        </p:nvSpPr>
        <p:spPr>
          <a:xfrm>
            <a:off x="714348" y="3000372"/>
            <a:ext cx="428628" cy="42862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6" name="Gwiazda 5-ramienna 5"/>
          <p:cNvSpPr/>
          <p:nvPr/>
        </p:nvSpPr>
        <p:spPr>
          <a:xfrm>
            <a:off x="1357290" y="3571876"/>
            <a:ext cx="428628" cy="42862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7" name="Gwiazda 5-ramienna 6"/>
          <p:cNvSpPr/>
          <p:nvPr/>
        </p:nvSpPr>
        <p:spPr>
          <a:xfrm>
            <a:off x="2214546" y="4643446"/>
            <a:ext cx="428628" cy="42862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62660" cy="5544616"/>
          </a:xfrm>
          <a:ln w="76200">
            <a:solidFill>
              <a:srgbClr val="00FF0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REZULTATY DZIAŁAŃ PODJETYCH W RAMACH PROGRAMU SZKOŁA PROMUJACA ZDROWIE </a:t>
            </a:r>
            <a:b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pl-PL" sz="2000" b="1" dirty="0" smtClean="0"/>
              <a:t>- poszerzenie wiedzy  z zakresu zdrowia i profilaktyki zdrowotnej, a w szczególności wzrost świadomości na temat konsekwencji zdrowotnych i psychospołecznych używania tytoniu,</a:t>
            </a:r>
            <a:br>
              <a:rPr lang="pl-PL" sz="2000" b="1" dirty="0" smtClean="0"/>
            </a:br>
            <a:r>
              <a:rPr lang="pl-PL" sz="2000" b="1" dirty="0" smtClean="0"/>
              <a:t>- aktywny udział licznej grupy w konkursach o tematyce zdrowotnej, </a:t>
            </a:r>
            <a:br>
              <a:rPr lang="pl-PL" sz="2000" b="1" dirty="0" smtClean="0"/>
            </a:br>
            <a:r>
              <a:rPr lang="pl-PL" sz="2000" b="1" dirty="0" smtClean="0"/>
              <a:t>- kształtowanie umiejętności pracy metoda projektu,</a:t>
            </a:r>
            <a:br>
              <a:rPr lang="pl-PL" sz="2000" b="1" dirty="0" smtClean="0"/>
            </a:br>
            <a:r>
              <a:rPr lang="pl-PL" sz="2000" b="1" dirty="0" smtClean="0"/>
              <a:t>- rozwój umiejętność wyszukiwania, sortowania i wykorzystywania informacji pochodzących z różnych źródeł dotyczących tematyki zdrowotnej,  w szczególności dotyczących nikotynizmu,</a:t>
            </a:r>
            <a:br>
              <a:rPr lang="pl-PL" sz="2000" b="1" dirty="0" smtClean="0"/>
            </a:br>
            <a:r>
              <a:rPr lang="pl-PL" sz="2000" b="1" dirty="0" smtClean="0"/>
              <a:t>- wzrost zainteresowania aktywnością fizyczną, jako jednym ze sposobów spędzania wolnego </a:t>
            </a:r>
            <a:r>
              <a:rPr lang="pl-PL" sz="2000" b="1" dirty="0" smtClean="0"/>
              <a:t>czasu.</a:t>
            </a:r>
            <a:r>
              <a:rPr lang="pl-PL" sz="2000" b="1" dirty="0" smtClean="0"/>
              <a:t/>
            </a:r>
            <a:br>
              <a:rPr lang="pl-PL" sz="2000" b="1" dirty="0" smtClean="0"/>
            </a:b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SZKOŁA PROMUJĄCA ZDROWIE</a:t>
            </a:r>
            <a:endParaRPr lang="pl-PL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2607455" y="1928802"/>
            <a:ext cx="3929090" cy="45005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448056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l-PL" sz="2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</a:p>
          <a:p>
            <a:pPr marL="448056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l-PL" sz="2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W naszym gimnazjum został powołany zespół ds. promocji zdrowia oraz opracowany na podstawie diagnozy wstępnej plan działań na rok szkolny 2011/2012.</a:t>
            </a:r>
          </a:p>
          <a:p>
            <a:pPr marL="448056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pl-PL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g_hi" descr="http://t3.gstatic.com/images?q=tbn:ANd9GcQ5dFF0XdCPqrXvfpubWFnQbxBLz4gBBtMXT7KIO5JOs3z7G3zv0A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636912"/>
            <a:ext cx="4591068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rostokąt 5"/>
          <p:cNvSpPr/>
          <p:nvPr/>
        </p:nvSpPr>
        <p:spPr>
          <a:xfrm>
            <a:off x="251520" y="1700808"/>
            <a:ext cx="3500462" cy="5016758"/>
          </a:xfrm>
          <a:prstGeom prst="rect">
            <a:avLst/>
          </a:prstGeom>
          <a:solidFill>
            <a:srgbClr val="F8A66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accent6">
                    <a:lumMod val="75000"/>
                  </a:schemeClr>
                </a:solidFill>
              </a:rPr>
              <a:t>Na podstawie obserwacji nauczycieli, wychowawców oraz pracowników szkoły stwierdzono, że w naszym gimnazjum istnieje problem używania tytoniu przez członków społeczności szkolnej. Potwierdzeniem zaistniałego problemu były wyniki przeprowadzonej diagnozy środowiska szkolnego w październiku 2011 r.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539552" y="188640"/>
            <a:ext cx="8229600" cy="139903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DIAGNOZA STANU WYJŚCIOWEGO </a:t>
            </a:r>
            <a:endParaRPr kumimoji="0" lang="pl-PL" sz="36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28596" y="1857364"/>
            <a:ext cx="8329642" cy="3281370"/>
          </a:xfrm>
          <a:solidFill>
            <a:srgbClr val="C8D35B"/>
          </a:solidFill>
          <a:effectLst>
            <a:reflection blurRad="6350" stA="52000" endA="300" endPos="35000" dir="5400000" sy="-100000" algn="bl" rotWithShape="0"/>
          </a:effectLst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pl-PL" dirty="0" smtClean="0"/>
              <a:t>  </a:t>
            </a:r>
          </a:p>
          <a:p>
            <a:pPr algn="ctr">
              <a:buNone/>
            </a:pPr>
            <a:r>
              <a:rPr lang="pl-PL" dirty="0" smtClean="0"/>
              <a:t> Przeprowadzona, anonimowa ankieta wskazuje, że liczba młodzieży podejmującej próby </a:t>
            </a:r>
          </a:p>
          <a:p>
            <a:pPr algn="ctr">
              <a:buNone/>
            </a:pPr>
            <a:r>
              <a:rPr lang="pl-PL" dirty="0" smtClean="0"/>
              <a:t>i palącej tytoń z różną częstotliwością w naszym gimnazjum wynosi </a:t>
            </a:r>
            <a:r>
              <a:rPr lang="pl-PL" dirty="0" smtClean="0">
                <a:solidFill>
                  <a:srgbClr val="FF0000"/>
                </a:solidFill>
              </a:rPr>
              <a:t>około 40 % </a:t>
            </a:r>
            <a:r>
              <a:rPr lang="pl-PL" dirty="0" smtClean="0"/>
              <a:t>. </a:t>
            </a:r>
          </a:p>
          <a:p>
            <a:pPr algn="ctr">
              <a:buNone/>
            </a:pPr>
            <a:r>
              <a:rPr lang="pl-PL" dirty="0" smtClean="0"/>
              <a:t>Uczniowie najczęściej palą papierosy za namową i w towarzystwie kolegów,  poza budynkiem szkoły. Zdarzają się jednak  </a:t>
            </a:r>
            <a:r>
              <a:rPr lang="pl-PL" dirty="0" smtClean="0">
                <a:solidFill>
                  <a:srgbClr val="FF0000"/>
                </a:solidFill>
              </a:rPr>
              <a:t>przypadki palenia w toaletach szkolnych. 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57200" y="301776"/>
            <a:ext cx="8229600" cy="1399032"/>
          </a:xfrm>
        </p:spPr>
        <p:txBody>
          <a:bodyPr>
            <a:noAutofit/>
          </a:bodyPr>
          <a:lstStyle/>
          <a:p>
            <a:pPr lvl="0" algn="ctr"/>
            <a:r>
              <a:rPr lang="pl-PL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PROBLEM PALENIA TYTONIU WŚRÓD UCZNIÓW GIMNAZJUM</a:t>
            </a:r>
            <a:br>
              <a:rPr lang="pl-PL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</a:br>
            <a:endParaRPr lang="pl-PL" sz="3600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ANKIETA PRZEPROWADZONA WŚRÓD UCZNIÓW </a:t>
            </a:r>
            <a:endParaRPr lang="pl-PL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907704" y="2420888"/>
            <a:ext cx="51594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ZDJĘCIE ANKIETY, JEŚLI BĘDZIE TO ZDJĘCIE, TO TRZEBA ZROBIĆ ANIMACJĘ NIESTANDARDOWĄ ! </a:t>
            </a:r>
            <a:endParaRPr lang="pl-PL" sz="3200" b="1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/>
            </a:r>
            <a:br>
              <a:rPr lang="pl-PL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</a:br>
            <a:r>
              <a:rPr lang="pl-PL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OPRACOWANIE PLANU DZIAŁAŃ NA ROK SZKOLNY 2011-2012  OPARTEGO NA PRIORYTECIE</a:t>
            </a:r>
            <a:br>
              <a:rPr lang="pl-PL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</a:br>
            <a:r>
              <a:rPr lang="pl-PL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WALKA Z NAŁOGAMI – NIKOTYNIZM </a:t>
            </a:r>
            <a:r>
              <a:rPr lang="pl-PL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/>
            </a:r>
            <a:br>
              <a:rPr lang="pl-PL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</a:br>
            <a:r>
              <a:rPr lang="pl-PL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 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2071678"/>
            <a:ext cx="4429156" cy="457203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Wyniki przeprowadzonej diagnozy środowiska szkolnego nie pozostawiły wątpliwości co do konieczności zainteresowania się problemem używania tytoniu oraz wiedzą młodzieży na temat szkodliwości palenia. </a:t>
            </a:r>
          </a:p>
          <a:p>
            <a:pPr algn="ctr"/>
            <a:endParaRPr lang="pl-P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5868144" y="2708920"/>
          <a:ext cx="2659053" cy="2720080"/>
        </p:xfrm>
        <a:graphic>
          <a:graphicData uri="http://schemas.openxmlformats.org/presentationml/2006/ole">
            <p:oleObj spid="_x0000_s6146" name="Klip" r:id="rId3" imgW="3024000" imgH="3093480" progId="">
              <p:embed/>
            </p:oleObj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PLAN DZIAŁAŃ NA ROK SZKOLNY 2011-2012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5357818" y="1428736"/>
            <a:ext cx="3571900" cy="526297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Zespół do Spraw Promocji Zdrowia powołany w Gimnazjum                               im. Jana Pawła II opracował plan działań mający  na celu uświadomienie młodzieży konsekwencji palenia tytoniu w różnych sferach życia jednostki, jak i społeczeństwa. </a:t>
            </a:r>
            <a:endParaRPr lang="pl-PL" sz="2400" dirty="0"/>
          </a:p>
        </p:txBody>
      </p:sp>
      <p:pic>
        <p:nvPicPr>
          <p:cNvPr id="7170" name="Picture 2" descr="C:\Users\Ewelina\Desktop\materialy_rozne\Biologia\o-nowotworze\sh_40740250-1e5b5ebaea18a5fe60723744dd74acd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4643470" cy="34826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813</TotalTime>
  <Words>568</Words>
  <Application>Microsoft Office PowerPoint</Application>
  <PresentationFormat>Pokaz na ekranie (4:3)</PresentationFormat>
  <Paragraphs>83</Paragraphs>
  <Slides>39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39</vt:i4>
      </vt:variant>
    </vt:vector>
  </HeadingPairs>
  <TitlesOfParts>
    <vt:vector size="41" baseType="lpstr">
      <vt:lpstr>Energetyczny</vt:lpstr>
      <vt:lpstr>Klip</vt:lpstr>
      <vt:lpstr>Slajd 1</vt:lpstr>
      <vt:lpstr>SZKOŁA PROMUJĄCA ZDROWIE</vt:lpstr>
      <vt:lpstr>SZKOŁA PROMUJĄCA ZDROWIE</vt:lpstr>
      <vt:lpstr>SZKOŁA PROMUJĄCA ZDROWIE</vt:lpstr>
      <vt:lpstr>Slajd 5</vt:lpstr>
      <vt:lpstr>PROBLEM PALENIA TYTONIU WŚRÓD UCZNIÓW GIMNAZJUM </vt:lpstr>
      <vt:lpstr>ANKIETA PRZEPROWADZONA WŚRÓD UCZNIÓW </vt:lpstr>
      <vt:lpstr> OPRACOWANIE PLANU DZIAŁAŃ NA ROK SZKOLNY 2011-2012  OPARTEGO NA PRIORYTECIE WALKA Z NAŁOGAMI – NIKOTYNIZM    </vt:lpstr>
      <vt:lpstr>PLAN DZIAŁAŃ NA ROK SZKOLNY 2011-2012</vt:lpstr>
      <vt:lpstr>Slajd 10</vt:lpstr>
      <vt:lpstr>Slajd 11</vt:lpstr>
      <vt:lpstr>Slajd 12</vt:lpstr>
      <vt:lpstr>DZIAŁANIA PODJĘTE W RAMACH PROGRAMU  „SZKOŁA PROMUJĄCA ZDROWIE” w Gimnazjum  im. Jana Pawła II  </vt:lpstr>
      <vt:lpstr>Slajd 14</vt:lpstr>
      <vt:lpstr>EFEKTY PRACY NASZYCH LAUREATÓW</vt:lpstr>
      <vt:lpstr>Konkurs na prezentację multimedialną  pt.: „Nowotwór płuc – cichy zabójca”</vt:lpstr>
      <vt:lpstr> Konkurs wiedzy  pt.: „Co wiem o AIDS ? ” zorganizowany w ramach Światowego Dnia Walki z HIV/AIDS </vt:lpstr>
      <vt:lpstr> KONKURS NA ULOTKĘ  PT.: PAPIEROS – NIE DZIĘKUJĘ !            W RAMACH OBCHODÓW ŚWIATOWEGO DNIA BEZ PAPIEROSA 2012 </vt:lpstr>
      <vt:lpstr>PAPIEROS-NIE DZIĘKUJĘ</vt:lpstr>
      <vt:lpstr>PAPIEROS- NIE DZIĘKUJĘ</vt:lpstr>
      <vt:lpstr>PAPIEROS- NIE DZIĘKUJĘ</vt:lpstr>
      <vt:lpstr>PAPIEROS- NIE DZIĘKUJĘ</vt:lpstr>
      <vt:lpstr>PAPIEROS- NIE DZIĘKUJĘ</vt:lpstr>
      <vt:lpstr>UCZESTNICY KONKURSÓW</vt:lpstr>
      <vt:lpstr>SPOTKANIE Z LEKARZEM W RAMACH REALIZACJI PROGRAMU ANTYNIKOTYNOWEGO  „ZNAJDŹ WŁAŚCIWE ROZWIĄZANIE”.</vt:lpstr>
      <vt:lpstr>SPOTKANIE Z LEKARZEM</vt:lpstr>
      <vt:lpstr>SPOTKANIE Z LEKARZEM </vt:lpstr>
      <vt:lpstr>    PROJEKTY EDUKACYJNE  </vt:lpstr>
      <vt:lpstr>    PROJEKTY EDUKACYJNE  </vt:lpstr>
      <vt:lpstr>PROMOWANIE AKTYWNEGO SPEDZANIA WOLNEGO CZASU</vt:lpstr>
      <vt:lpstr>KOŁO CHEERLEADEREK </vt:lpstr>
      <vt:lpstr>KOŁO CHEERLEADEREK </vt:lpstr>
      <vt:lpstr>„Koło Łaziki”</vt:lpstr>
      <vt:lpstr>„Koło Łaziki”</vt:lpstr>
      <vt:lpstr>„Koło Łaziki”</vt:lpstr>
      <vt:lpstr>„MAJÓWKA ZDROWIA”</vt:lpstr>
      <vt:lpstr>„MAJÓWKA ZDROWIA”</vt:lpstr>
      <vt:lpstr>TEMATYKA NASZYCH GODZIN WYCHOWAWCZYCH</vt:lpstr>
      <vt:lpstr>REZULTATY DZIAŁAŃ PODJETYCH W RAMACH PROGRAMU SZKOŁA PROMUJACA ZDROWIE  - poszerzenie wiedzy  z zakresu zdrowia i profilaktyki zdrowotnej, a w szczególności wzrost świadomości na temat konsekwencji zdrowotnych i psychospołecznych używania tytoniu, - aktywny udział licznej grupy w konkursach o tematyce zdrowotnej,  - kształtowanie umiejętności pracy metoda projektu, - rozwój umiejętność wyszukiwania, sortowania i wykorzystywania informacji pochodzących z różnych źródeł dotyczących tematyki zdrowotnej,  w szczególności dotyczących nikotynizmu, - wzrost zainteresowania aktywnością fizyczną, jako jednym ze sposobów spędzania wolnego czasu.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SZKOŁA PROMUJĄCA ZDROWIE</dc:title>
  <dc:creator>Ewelina</dc:creator>
  <cp:lastModifiedBy>marcin</cp:lastModifiedBy>
  <cp:revision>80</cp:revision>
  <dcterms:created xsi:type="dcterms:W3CDTF">2013-01-05T13:20:02Z</dcterms:created>
  <dcterms:modified xsi:type="dcterms:W3CDTF">2013-02-02T13:59:13Z</dcterms:modified>
</cp:coreProperties>
</file>