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5"/>
  </p:notesMasterIdLst>
  <p:sldIdLst>
    <p:sldId id="256" r:id="rId2"/>
    <p:sldId id="263" r:id="rId3"/>
    <p:sldId id="257" r:id="rId4"/>
    <p:sldId id="258" r:id="rId5"/>
    <p:sldId id="262" r:id="rId6"/>
    <p:sldId id="259" r:id="rId7"/>
    <p:sldId id="260" r:id="rId8"/>
    <p:sldId id="261" r:id="rId9"/>
    <p:sldId id="264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180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7857D-B9E1-4540-8267-3DC417260129}" type="datetimeFigureOut">
              <a:rPr lang="pl-PL" smtClean="0"/>
              <a:pPr/>
              <a:t>2012-03-25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42A8C-E2F6-43A0-A7E0-FEBD5703FB8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B4C1-FECB-4A33-9552-F9FAC6F83A21}" type="datetimeFigureOut">
              <a:rPr lang="pl-PL" smtClean="0"/>
              <a:pPr/>
              <a:t>2012-03-25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59E8-5436-4BC8-847A-266CB11343A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B4C1-FECB-4A33-9552-F9FAC6F83A21}" type="datetimeFigureOut">
              <a:rPr lang="pl-PL" smtClean="0"/>
              <a:pPr/>
              <a:t>2012-03-25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59E8-5436-4BC8-847A-266CB11343A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5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B4C1-FECB-4A33-9552-F9FAC6F83A21}" type="datetimeFigureOut">
              <a:rPr lang="pl-PL" smtClean="0"/>
              <a:pPr/>
              <a:t>2012-03-25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59E8-5436-4BC8-847A-266CB11343A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5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B4C1-FECB-4A33-9552-F9FAC6F83A21}" type="datetimeFigureOut">
              <a:rPr lang="pl-PL" smtClean="0"/>
              <a:pPr/>
              <a:t>2012-03-25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59E8-5436-4BC8-847A-266CB11343A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5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B4C1-FECB-4A33-9552-F9FAC6F83A21}" type="datetimeFigureOut">
              <a:rPr lang="pl-PL" smtClean="0"/>
              <a:pPr/>
              <a:t>2012-03-25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59E8-5436-4BC8-847A-266CB11343A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B4C1-FECB-4A33-9552-F9FAC6F83A21}" type="datetimeFigureOut">
              <a:rPr lang="pl-PL" smtClean="0"/>
              <a:pPr/>
              <a:t>2012-03-25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59E8-5436-4BC8-847A-266CB11343A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5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B4C1-FECB-4A33-9552-F9FAC6F83A21}" type="datetimeFigureOut">
              <a:rPr lang="pl-PL" smtClean="0"/>
              <a:pPr/>
              <a:t>2012-03-25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59E8-5436-4BC8-847A-266CB11343A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5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B4C1-FECB-4A33-9552-F9FAC6F83A21}" type="datetimeFigureOut">
              <a:rPr lang="pl-PL" smtClean="0"/>
              <a:pPr/>
              <a:t>2012-03-25</a:t>
            </a:fld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1459E8-5436-4BC8-847A-266CB11343A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advClick="0" advTm="5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B4C1-FECB-4A33-9552-F9FAC6F83A21}" type="datetimeFigureOut">
              <a:rPr lang="pl-PL" smtClean="0"/>
              <a:pPr/>
              <a:t>2012-03-25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59E8-5436-4BC8-847A-266CB11343A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5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B4C1-FECB-4A33-9552-F9FAC6F83A21}" type="datetimeFigureOut">
              <a:rPr lang="pl-PL" smtClean="0"/>
              <a:pPr/>
              <a:t>2012-03-25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C1459E8-5436-4BC8-847A-266CB11343A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5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80CB4C1-FECB-4A33-9552-F9FAC6F83A21}" type="datetimeFigureOut">
              <a:rPr lang="pl-PL" smtClean="0"/>
              <a:pPr/>
              <a:t>2012-03-25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59E8-5436-4BC8-847A-266CB11343A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5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9000" r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80CB4C1-FECB-4A33-9552-F9FAC6F83A21}" type="datetimeFigureOut">
              <a:rPr lang="pl-PL" smtClean="0"/>
              <a:pPr/>
              <a:t>2012-03-25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C1459E8-5436-4BC8-847A-266CB11343A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ransition advClick="0" advTm="5000"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142976" y="4143380"/>
            <a:ext cx="607223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Nowotwór </a:t>
            </a:r>
          </a:p>
          <a:p>
            <a:pPr algn="ctr"/>
            <a:r>
              <a:rPr lang="pl-PL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płuc</a:t>
            </a:r>
            <a:endParaRPr lang="pl-PL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06119">
            <a:off x="583236" y="219457"/>
            <a:ext cx="2515746" cy="3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4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85720" y="428604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PROFILAKTYKA </a:t>
            </a:r>
            <a:endParaRPr lang="pl-PL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857488" y="1500174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PIERWOTNA</a:t>
            </a:r>
            <a:endParaRPr lang="pl-PL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85720" y="1857364"/>
            <a:ext cx="70723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latin typeface="Georgia" pitchFamily="18" charset="0"/>
              </a:rPr>
              <a:t>Profilaktyka pierwotna polega na wszelkich działaniach, które zapobiegają rozwojowi raka płuca. Zwalczanie raka płuca polega przede wszystkim na </a:t>
            </a:r>
            <a:r>
              <a:rPr lang="pl-PL" sz="1600" b="1" dirty="0" smtClean="0">
                <a:latin typeface="Georgia" pitchFamily="18" charset="0"/>
              </a:rPr>
              <a:t>zwalczaniu palenia tytoniu i narażania na działanie dymu tytoniowego (palenie bierne) w środowisku pracy i w miejscach publicznych</a:t>
            </a:r>
            <a:r>
              <a:rPr lang="pl-PL" sz="1600" dirty="0" smtClean="0">
                <a:latin typeface="Georgia" pitchFamily="18" charset="0"/>
              </a:rPr>
              <a:t>. Do działań mających na celu ograniczenie liczby zachorowań na nowotwory płuc należy również zakaz produkcji wyrobów z azbestu oraz usuwanie ze środowiska wytworzonych w przeszłości. </a:t>
            </a:r>
            <a:endParaRPr lang="pl-PL" sz="1600" dirty="0">
              <a:latin typeface="Georgia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928794" y="4071942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WTÓRNA (SCREENING)</a:t>
            </a:r>
            <a:endParaRPr lang="pl-PL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714348" y="4286256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85720" y="4429132"/>
            <a:ext cx="664373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Są to wszelkie działania polegające na wykrywaniu wczesnych stadiów nowotworu u osób zdrowych, bez objawów nowotworu. W badaniu naukowym z 2006 r. wykazano przydatność wykonywania przesiewowych badań profilaktycznych za pomocą spiralnej tomografii komputerowej o niskiej dawce promieniowaniu. Badanie to wykazało, że wykonywanie tego typu badań screeningowych jest tak samo uzasadnione jak wykonywanie mammografii piersi w celu wykrywania raka sutka.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Georgi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14290"/>
            <a:ext cx="1285871" cy="1285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7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32963E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94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00034" y="71435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LECZENIE:</a:t>
            </a:r>
            <a:endParaRPr lang="pl-PL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57158" y="2357430"/>
            <a:ext cx="6500858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Georgia" pitchFamily="18" charset="0"/>
                <a:ea typeface="Times New Roman" pitchFamily="18" charset="0"/>
              </a:rPr>
              <a:t>Metoda leczenia zależy od: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stopnia zaawansowania 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Georgia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stopień I i II –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leczenie operacyjne i chemioterapia po operacji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stopień IIIA –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leczenie operacyjne oraz ewentualnie chemioterapia lub radioterapia przed operacją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stopień IIIB –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radioterapia ewentualnie połączona z chemioterapią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stopień IV –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chemioterapia paliatywna lub leczenie objawowe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wydolności narządów organizmu człowieka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ogólnego stanu pacjenta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428604"/>
            <a:ext cx="3657610" cy="228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32963E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5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14282" y="357166"/>
            <a:ext cx="7929618" cy="151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Leczenie operacyjne</a:t>
            </a:r>
            <a:r>
              <a:rPr kumimoji="0" lang="pl-PL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pl-PL" dirty="0" smtClean="0">
                <a:solidFill>
                  <a:schemeClr val="tx1">
                    <a:lumMod val="95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j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est podstawową metoda terapii w stopniu I i II zaawansowania oraz w niektórych przypadkach stopnia IIIA. Zabieg operacyjny polega na doszczętnej resekcji guza wraz z otaczającym miąższem płucnym. </a:t>
            </a:r>
            <a:endParaRPr kumimoji="0" lang="pl-PL" b="1" i="1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14282" y="1928802"/>
            <a:ext cx="7000924" cy="17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Radioterapia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metoda leczenia u chorych niezakwalifikowanych z różnych względów do operacji. Stosuje się radioterapię radykalną, której celem jest całkowite zniszczenie komórek nowotworowych oraz radioterapię paliatywną służącą zmniejszeniu wymiarów guza.</a:t>
            </a:r>
            <a:endParaRPr kumimoji="0" lang="pl-PL" b="1" i="1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Georgia" pitchFamily="18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14282" y="3571876"/>
            <a:ext cx="7572428" cy="151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Chemioterapia - 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Chemioterapeutyki nowej generacji stosowane w leczeniu niedrobnokomórkowego raka płuca to taksany, winorelbina i gemcytabina. Stosowane w monoterapii wykazują większą siłę działania niż leki starsze podawane w skojarzonych schematach leczenia. </a:t>
            </a:r>
            <a:endParaRPr kumimoji="0" lang="pl-PL" b="1" i="1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14282" y="5129362"/>
            <a:ext cx="6786610" cy="17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Leczenie skojarzone-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łączy się chemioterapię z radioterapią co wydłuża przeżycie, ale zwiększa toksyczność leczenia. Chemioterapię lub radioterapię można również łączyć z leczeniem operacyjnym.</a:t>
            </a:r>
            <a:endParaRPr kumimoji="0" lang="pl-PL" b="1" i="1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5252507"/>
            <a:ext cx="1171576" cy="160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  <p:bldP spid="26626" grpId="0"/>
      <p:bldP spid="26627" grpId="0"/>
      <p:bldP spid="266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4643438" y="6072206"/>
            <a:ext cx="34339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Dziękujemy </a:t>
            </a:r>
            <a:r>
              <a:rPr lang="pl-P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za uwagę!</a:t>
            </a:r>
            <a:endParaRPr lang="pl-PL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 rot="20980751">
            <a:off x="273872" y="1048992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Prezentację </a:t>
            </a:r>
            <a:r>
              <a:rPr lang="pl-PL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wykonały: </a:t>
            </a:r>
            <a:endParaRPr lang="pl-PL" sz="4800" dirty="0" smtClean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pl-PL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Aleksandra </a:t>
            </a:r>
            <a:r>
              <a:rPr lang="pl-PL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Pawłowska</a:t>
            </a:r>
          </a:p>
          <a:p>
            <a:pPr algn="ctr"/>
            <a:r>
              <a:rPr lang="pl-PL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Kamila Walczak</a:t>
            </a:r>
          </a:p>
          <a:p>
            <a:pPr algn="ctr"/>
            <a:r>
              <a:rPr lang="pl-PL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Magda Domańska </a:t>
            </a:r>
            <a:endParaRPr lang="pl-PL" sz="4800" dirty="0" smtClean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pl-PL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z klasy IC</a:t>
            </a:r>
            <a:endParaRPr lang="pl-PL" sz="48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5000">
    <p:randomBar dir="vert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928662" y="2714620"/>
            <a:ext cx="62865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Georgia" pitchFamily="18" charset="0"/>
              </a:rPr>
              <a:t>Nowotwór płuca był bardzo rzadki przed pojawieniem się palenia papierosów. W 1878 nowotwory płuc stanowiły 1% wszystkich nowotworów złośliwych, jakie spotykano w sekcji zwłok, ale procent ten wzrósł do 10-15% na początku XX w. Radon powiązano z rakiem płuca po raz pierwszy w związku z przypadkami wśród górników z Rudaw niedaleko Schneebergu w Saksonii. U górników rozwijała się nieproporcjonalna liczba chorób płuc, które zostały ostatecznie rozpoznane jako rak. Około 75% górników zmarło z powodu raka płuc. </a:t>
            </a:r>
            <a:endParaRPr lang="pl-PL" sz="2000" dirty="0">
              <a:latin typeface="Georgia" pitchFamily="18" charset="0"/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2857500" cy="157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rostokąt 5"/>
          <p:cNvSpPr/>
          <p:nvPr/>
        </p:nvSpPr>
        <p:spPr>
          <a:xfrm>
            <a:off x="2928926" y="1285860"/>
            <a:ext cx="47149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ZACZĘŁO SIĘ TAK …</a:t>
            </a:r>
            <a:endParaRPr lang="pl-PL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32963E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643174" y="2428868"/>
            <a:ext cx="47863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/>
              <a:t>   </a:t>
            </a:r>
            <a:r>
              <a:rPr lang="pl-PL" sz="2000" dirty="0" smtClean="0">
                <a:latin typeface="Georgia" pitchFamily="18" charset="0"/>
              </a:rPr>
              <a:t>Nowotwór płuc, zwany potocznie rakiem płuc  jest najczęstszym  nowotworem złośliwym,  na  który rocznie umiera 1,3 mln osób na całym świecie. </a:t>
            </a:r>
          </a:p>
          <a:p>
            <a:pPr algn="ctr"/>
            <a:endParaRPr lang="pl-PL" sz="2000" dirty="0" smtClean="0">
              <a:latin typeface="Georgia" pitchFamily="18" charset="0"/>
            </a:endParaRPr>
          </a:p>
          <a:p>
            <a:pPr algn="ctr"/>
            <a:r>
              <a:rPr lang="pl-PL" sz="2000" dirty="0" smtClean="0">
                <a:latin typeface="Georgia" pitchFamily="18" charset="0"/>
              </a:rPr>
              <a:t>Wywodzi się z komórek nabłonkowych oskrzela lub komórek tkanki płucnej.  </a:t>
            </a:r>
            <a:endParaRPr lang="pl-PL" sz="2000" dirty="0">
              <a:latin typeface="Georgia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147453">
            <a:off x="328522" y="2081019"/>
            <a:ext cx="2234043" cy="2081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rostokąt 6"/>
          <p:cNvSpPr/>
          <p:nvPr/>
        </p:nvSpPr>
        <p:spPr>
          <a:xfrm>
            <a:off x="642910" y="714356"/>
            <a:ext cx="67714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CZYM JEST NOWOTWÓR PŁUC? </a:t>
            </a:r>
            <a:endParaRPr lang="pl-PL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32963E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rzałka w dół 5"/>
          <p:cNvSpPr/>
          <p:nvPr/>
        </p:nvSpPr>
        <p:spPr>
          <a:xfrm rot="-2100000">
            <a:off x="4851067" y="714547"/>
            <a:ext cx="428628" cy="1357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dół 6"/>
          <p:cNvSpPr/>
          <p:nvPr/>
        </p:nvSpPr>
        <p:spPr>
          <a:xfrm rot="2100000">
            <a:off x="1850671" y="785985"/>
            <a:ext cx="428628" cy="1357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285720" y="2143116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00B050"/>
                </a:solidFill>
                <a:latin typeface="Georgia" pitchFamily="18" charset="0"/>
              </a:rPr>
              <a:t>NIEDROBNOKOMÓRKOWY</a:t>
            </a:r>
            <a:endParaRPr lang="pl-PL" dirty="0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214810" y="214311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00B050"/>
                </a:solidFill>
                <a:latin typeface="Georgia" pitchFamily="18" charset="0"/>
              </a:rPr>
              <a:t>DROBNOKOMÓRKOWY</a:t>
            </a:r>
            <a:endParaRPr lang="pl-PL" dirty="0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857224" y="450057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Georgia" pitchFamily="18" charset="0"/>
              </a:rPr>
              <a:t>rak płaskonabłonkowy </a:t>
            </a:r>
            <a:endParaRPr lang="pl-PL" dirty="0">
              <a:latin typeface="Georgia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857224" y="414338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Georgia" pitchFamily="18" charset="0"/>
              </a:rPr>
              <a:t>gruczolakorak</a:t>
            </a:r>
            <a:endParaRPr lang="pl-PL" dirty="0">
              <a:latin typeface="Georgia" pitchFamily="18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857224" y="485776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Georgia" pitchFamily="18" charset="0"/>
              </a:rPr>
              <a:t>rak wielkokomórkowy</a:t>
            </a:r>
            <a:endParaRPr lang="pl-PL" dirty="0">
              <a:latin typeface="Georgia" pitchFamily="18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3571868" y="2500306"/>
            <a:ext cx="4000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latin typeface="Georgia" pitchFamily="18" charset="0"/>
              </a:rPr>
              <a:t>nienadający się do leczenia operacyjnego, nieco lepiej poddający się leczeniu chemicznemu lub napromieniowaniu, charakteryzuje się szybkim wzrostem </a:t>
            </a:r>
          </a:p>
          <a:p>
            <a:pPr algn="ctr"/>
            <a:r>
              <a:rPr lang="pl-PL" sz="1600" dirty="0" smtClean="0">
                <a:latin typeface="Georgia" pitchFamily="18" charset="0"/>
              </a:rPr>
              <a:t>i wczesnym tworzeniem przerzutów.</a:t>
            </a:r>
            <a:endParaRPr lang="pl-PL" sz="1600" dirty="0">
              <a:latin typeface="Georgia" pitchFamily="18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428596" y="2500306"/>
            <a:ext cx="3000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latin typeface="Georgia" pitchFamily="18" charset="0"/>
              </a:rPr>
              <a:t>oporny na chemioterapię, natomiast nadający się do leczenia operacyjnego i radioterapii.</a:t>
            </a:r>
            <a:endParaRPr lang="pl-PL" sz="1600" dirty="0">
              <a:latin typeface="Georgia" pitchFamily="18" charset="0"/>
            </a:endParaRPr>
          </a:p>
        </p:txBody>
      </p:sp>
      <p:sp>
        <p:nvSpPr>
          <p:cNvPr id="19" name="Strzałka w dół 18"/>
          <p:cNvSpPr/>
          <p:nvPr/>
        </p:nvSpPr>
        <p:spPr>
          <a:xfrm>
            <a:off x="1714480" y="3643314"/>
            <a:ext cx="292436" cy="5002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4357694"/>
            <a:ext cx="3572544" cy="21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Prostokąt 14"/>
          <p:cNvSpPr/>
          <p:nvPr/>
        </p:nvSpPr>
        <p:spPr>
          <a:xfrm>
            <a:off x="571472" y="285728"/>
            <a:ext cx="69950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PODZIAŁ KLINICZNY NOWOTWORÓW   PŁUC:</a:t>
            </a:r>
            <a:endParaRPr lang="pl-PL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6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32963E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500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7" grpId="0"/>
      <p:bldP spid="18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57158" y="1643050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dirty="0" smtClean="0"/>
              <a:t> Pojawienie się przewlekłego kaszlu, trwającego powyżej dwóch,        trzech tygodni.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57158" y="3143248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dirty="0" smtClean="0"/>
              <a:t> Zmiana charakteru kaszlu u chorych na przewlekłe zapalenie oskrzeli.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57158" y="2500306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dirty="0" smtClean="0"/>
              <a:t> Krwioplucie – zaawansowany nowotwór.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57158" y="5143512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dirty="0" smtClean="0"/>
              <a:t> Duszność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57158" y="4572008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dirty="0" smtClean="0"/>
              <a:t> Bóle w klatce piersiowej.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57158" y="4000504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dirty="0" smtClean="0"/>
              <a:t> Chudnięcie bez wyraźnej przyczyny- późny objaw choroby.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57158" y="5643578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dirty="0" smtClean="0"/>
              <a:t> Gorączka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571472" y="428604"/>
            <a:ext cx="25404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OBJAWY: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7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32963E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3"/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57158" y="428604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CZYNNIKI</a:t>
            </a:r>
            <a:r>
              <a:rPr lang="pl-PL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pl-PL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 rot="10800000" flipV="1">
            <a:off x="214282" y="1285860"/>
            <a:ext cx="70723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 smtClean="0">
                <a:latin typeface="Georgia" pitchFamily="18" charset="0"/>
              </a:rPr>
              <a:t>Kilkoma czynnikami 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</a:rPr>
              <a:t>zachorowania na raka płuca jest narażenie zawodowe na szkodliwe substancje m.in.: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42910" y="2214554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42910" y="2214554"/>
            <a:ext cx="6032367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_"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Azbest</a:t>
            </a:r>
            <a:r>
              <a:rPr lang="pl-PL" baseline="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lang="pl-PL" dirty="0" smtClean="0">
              <a:latin typeface="Georgia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pl-PL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itchFamily="18" charset="2"/>
              <a:buChar char="_"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Chrom,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itchFamily="18" charset="2"/>
              <a:buChar char="_"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itchFamily="18" charset="2"/>
              <a:buChar char="_"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Arsen,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itchFamily="18" charset="2"/>
              <a:buChar char="_"/>
              <a:tabLst/>
            </a:pPr>
            <a:endParaRPr kumimoji="0" lang="pl-PL" sz="105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itchFamily="18" charset="2"/>
              <a:buChar char="_"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Krzemionka,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itchFamily="18" charset="2"/>
              <a:buChar char="_"/>
              <a:tabLst/>
            </a:pPr>
            <a:endParaRPr kumimoji="0" lang="pl-PL" sz="105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itchFamily="18" charset="2"/>
              <a:buChar char="_"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Radon,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itchFamily="18" charset="2"/>
              <a:buChar char="_"/>
              <a:tabLst/>
            </a:pPr>
            <a:endParaRPr kumimoji="0" lang="pl-PL" sz="105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itchFamily="18" charset="2"/>
              <a:buChar char="_"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Węglowodory aromatyczne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l-PL" sz="105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itchFamily="18" charset="2"/>
              <a:buChar char="_"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pl-PL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Pr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omieniowanie jonizujące</a:t>
            </a:r>
            <a:endParaRPr kumimoji="0" lang="pl-PL" sz="28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857488" y="6286520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Georgia" pitchFamily="18" charset="0"/>
              </a:rPr>
              <a:t>A NAJCZĘSTSZYM CZYNNIKIEM JEST … </a:t>
            </a:r>
            <a:endParaRPr lang="pl-PL" dirty="0">
              <a:latin typeface="Georgia" pitchFamily="18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071678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32963E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5" grpId="0"/>
      <p:bldP spid="163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42976" y="2571744"/>
            <a:ext cx="5786478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PALENIE TYTONIU !!!! </a:t>
            </a:r>
            <a:endParaRPr lang="pl-PL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40470">
            <a:off x="531164" y="504240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54413">
            <a:off x="582441" y="3986382"/>
            <a:ext cx="2564440" cy="2179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04221">
            <a:off x="4323659" y="4122934"/>
            <a:ext cx="2920792" cy="2067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585973">
            <a:off x="4741872" y="483848"/>
            <a:ext cx="2570250" cy="1687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7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57158" y="500042"/>
            <a:ext cx="707236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</a:rPr>
              <a:t>Najbardziej znanym czynnikiem ryzyka zachorowania na raka płuc jest palenie tytoniu. Uważa się, że ponad 90% przypadków tej choroby związanych jest z kancerogennym działaniem dymu tytoniowego. Ryzyko zachorowania podnosi także palenie bierne. W dymie tytoniowym występuje ponad 3000 rakotwórczych substancji, należą do nich m.</a:t>
            </a:r>
            <a:r>
              <a:rPr kumimoji="0" lang="pl-PL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</a:rPr>
              <a:t> in</a:t>
            </a:r>
            <a:r>
              <a:rPr lang="pl-PL" dirty="0" smtClean="0">
                <a:latin typeface="Georgia" pitchFamily="18" charset="0"/>
              </a:rPr>
              <a:t>.: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</a:rPr>
              <a:t> chlorek winylu, metan, chinolina</a:t>
            </a:r>
            <a:r>
              <a:rPr kumimoji="0" lang="pl-PL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</a:rPr>
              <a:t>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</a:rPr>
              <a:t>oraz szereg różnorodnych amin, fenoli, alkoholi, estrów, eterów, aldehydów,</a:t>
            </a:r>
            <a:r>
              <a:rPr kumimoji="0" lang="pl-PL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</a:rPr>
              <a:t> czy też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</a:rPr>
              <a:t> amidów. Ponadto w skład dymu wchodzą toksyczne gazy takie jak np. tlenek węgla.</a:t>
            </a:r>
            <a:r>
              <a:rPr kumimoji="0" lang="pl-PL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</a:rPr>
              <a:t>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</a:rPr>
              <a:t>Ryzyko wystąpienia raka płuca jest zależne od liczby wypalanych papierosów w ciągu doby, a także od czasu trwania</a:t>
            </a:r>
            <a:r>
              <a:rPr kumimoji="0" lang="pl-PL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</a:rPr>
              <a:t> nałogu. 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192435">
            <a:off x="1421249" y="3813377"/>
            <a:ext cx="1695879" cy="2591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14752"/>
            <a:ext cx="2571768" cy="2735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14348" y="500042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ROKOWANIE:</a:t>
            </a:r>
            <a:endParaRPr lang="pl-PL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28596" y="1857364"/>
            <a:ext cx="70009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Rak płuca jest nowotworem źle rokującym. Wynika to głównie z powodu wykrycia choroby w zaawansowanym stadium i dużej złośliwości samego nowotworu.  W przypadku </a:t>
            </a:r>
            <a:r>
              <a:rPr lang="pl-PL" b="1" dirty="0" smtClean="0"/>
              <a:t>raka niedrobnokomórkowego</a:t>
            </a:r>
            <a:r>
              <a:rPr lang="pl-PL" dirty="0" smtClean="0"/>
              <a:t> za jedyną, dającą szansę na całkowite wyleczenie metodę terapii, uznaje się prawidłowo przeprowadzony zabieg operacyjny.  </a:t>
            </a:r>
            <a:r>
              <a:rPr lang="pl-PL" b="1" dirty="0" smtClean="0"/>
              <a:t>Rak drobnokomórkowy</a:t>
            </a:r>
            <a:r>
              <a:rPr lang="pl-PL" dirty="0" smtClean="0"/>
              <a:t> od samego początku rokuje bardzo źle, 5 lat przeżywa około 2% chorych. Nawet w przypadku pomyślnego rokowania skutkiem agresywnego leczenia jest poważne upośledzenie wydolności organizmu, co rodzi niepełnosprawność i niezdolność do pracy.</a:t>
            </a:r>
          </a:p>
        </p:txBody>
      </p:sp>
    </p:spTree>
  </p:cSld>
  <p:clrMapOvr>
    <a:masterClrMapping/>
  </p:clrMapOvr>
  <p:transition advClick="0" advTm="2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32963E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chniczny">
  <a:themeElements>
    <a:clrScheme name="Techniczny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280</TotalTime>
  <Words>802</Words>
  <Application>Microsoft Office PowerPoint</Application>
  <PresentationFormat>Pokaz na ekranie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Techniczny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TOFIK</dc:creator>
  <cp:lastModifiedBy>TOFIK</cp:lastModifiedBy>
  <cp:revision>34</cp:revision>
  <dcterms:created xsi:type="dcterms:W3CDTF">2012-03-24T08:10:42Z</dcterms:created>
  <dcterms:modified xsi:type="dcterms:W3CDTF">2012-03-25T16:24:10Z</dcterms:modified>
</cp:coreProperties>
</file>